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256" r:id="rId2"/>
    <p:sldId id="280" r:id="rId3"/>
    <p:sldId id="281" r:id="rId4"/>
    <p:sldId id="273" r:id="rId5"/>
    <p:sldId id="277" r:id="rId6"/>
    <p:sldId id="258" r:id="rId7"/>
    <p:sldId id="278" r:id="rId8"/>
    <p:sldId id="259" r:id="rId9"/>
    <p:sldId id="282" r:id="rId10"/>
    <p:sldId id="279" r:id="rId11"/>
    <p:sldId id="305" r:id="rId12"/>
    <p:sldId id="290" r:id="rId13"/>
    <p:sldId id="291" r:id="rId14"/>
    <p:sldId id="292" r:id="rId15"/>
    <p:sldId id="303" r:id="rId16"/>
    <p:sldId id="304" r:id="rId17"/>
    <p:sldId id="283" r:id="rId18"/>
    <p:sldId id="284" r:id="rId19"/>
    <p:sldId id="285" r:id="rId20"/>
    <p:sldId id="287" r:id="rId21"/>
    <p:sldId id="288" r:id="rId22"/>
    <p:sldId id="289" r:id="rId23"/>
    <p:sldId id="293" r:id="rId24"/>
    <p:sldId id="294" r:id="rId25"/>
    <p:sldId id="260" r:id="rId26"/>
    <p:sldId id="274" r:id="rId27"/>
    <p:sldId id="300" r:id="rId28"/>
    <p:sldId id="301" r:id="rId29"/>
    <p:sldId id="267" r:id="rId30"/>
    <p:sldId id="310" r:id="rId31"/>
    <p:sldId id="297" r:id="rId32"/>
    <p:sldId id="299" r:id="rId33"/>
    <p:sldId id="306" r:id="rId34"/>
    <p:sldId id="296" r:id="rId35"/>
    <p:sldId id="302" r:id="rId36"/>
    <p:sldId id="272" r:id="rId37"/>
    <p:sldId id="309" r:id="rId38"/>
    <p:sldId id="307" r:id="rId39"/>
    <p:sldId id="311"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6363"/>
    <a:srgbClr val="4BACC6"/>
    <a:srgbClr val="8B959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63"/>
    <p:restoredTop sz="86434"/>
  </p:normalViewPr>
  <p:slideViewPr>
    <p:cSldViewPr snapToGrid="0" snapToObjects="1">
      <p:cViewPr>
        <p:scale>
          <a:sx n="71" d="100"/>
          <a:sy n="71" d="100"/>
        </p:scale>
        <p:origin x="2400" y="6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E6A7DE-1E21-F44C-9C26-8B201DA17278}" type="datetimeFigureOut">
              <a:rPr lang="en-US" smtClean="0"/>
              <a:t>8/2/16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AFC8B1-4FEC-374A-871E-C2475D7B5DA9}" type="slidenum">
              <a:rPr lang="en-US" smtClean="0"/>
              <a:t>‹#›</a:t>
            </a:fld>
            <a:endParaRPr lang="en-US"/>
          </a:p>
        </p:txBody>
      </p:sp>
    </p:spTree>
    <p:extLst>
      <p:ext uri="{BB962C8B-B14F-4D97-AF65-F5344CB8AC3E}">
        <p14:creationId xmlns:p14="http://schemas.microsoft.com/office/powerpoint/2010/main" val="37552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NCAP “New Car Assessment Program” from NHTSA – National </a:t>
            </a:r>
            <a:r>
              <a:rPr lang="en-US" b="0" dirty="0" smtClean="0"/>
              <a:t>Highway </a:t>
            </a:r>
            <a:r>
              <a:rPr lang="en-US" b="0" dirty="0" smtClean="0">
                <a:solidFill>
                  <a:srgbClr val="1F497D"/>
                </a:solidFill>
              </a:rPr>
              <a:t>Traffic Safety Administration</a:t>
            </a:r>
          </a:p>
          <a:p>
            <a:endParaRPr lang="en-US" dirty="0"/>
          </a:p>
        </p:txBody>
      </p:sp>
      <p:sp>
        <p:nvSpPr>
          <p:cNvPr id="4" name="Slide Number Placeholder 3"/>
          <p:cNvSpPr>
            <a:spLocks noGrp="1"/>
          </p:cNvSpPr>
          <p:nvPr>
            <p:ph type="sldNum" sz="quarter" idx="10"/>
          </p:nvPr>
        </p:nvSpPr>
        <p:spPr/>
        <p:txBody>
          <a:bodyPr/>
          <a:lstStyle/>
          <a:p>
            <a:fld id="{0DAFC8B1-4FEC-374A-871E-C2475D7B5DA9}" type="slidenum">
              <a:rPr lang="en-US" smtClean="0"/>
              <a:t>1</a:t>
            </a:fld>
            <a:endParaRPr lang="en-US"/>
          </a:p>
        </p:txBody>
      </p:sp>
    </p:spTree>
    <p:extLst>
      <p:ext uri="{BB962C8B-B14F-4D97-AF65-F5344CB8AC3E}">
        <p14:creationId xmlns:p14="http://schemas.microsoft.com/office/powerpoint/2010/main" val="141832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Ryan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0DAFC8B1-4FEC-374A-871E-C2475D7B5DA9}" type="slidenum">
              <a:rPr lang="en-US" smtClean="0"/>
              <a:t>10</a:t>
            </a:fld>
            <a:endParaRPr lang="en-US"/>
          </a:p>
        </p:txBody>
      </p:sp>
    </p:spTree>
    <p:extLst>
      <p:ext uri="{BB962C8B-B14F-4D97-AF65-F5344CB8AC3E}">
        <p14:creationId xmlns:p14="http://schemas.microsoft.com/office/powerpoint/2010/main" val="827864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Ryan	</a:t>
            </a:r>
            <a:endParaRPr lang="en-US" dirty="0"/>
          </a:p>
        </p:txBody>
      </p:sp>
      <p:sp>
        <p:nvSpPr>
          <p:cNvPr id="4" name="Slide Number Placeholder 3"/>
          <p:cNvSpPr>
            <a:spLocks noGrp="1"/>
          </p:cNvSpPr>
          <p:nvPr>
            <p:ph type="sldNum" sz="quarter" idx="10"/>
          </p:nvPr>
        </p:nvSpPr>
        <p:spPr/>
        <p:txBody>
          <a:bodyPr/>
          <a:lstStyle/>
          <a:p>
            <a:fld id="{0DAFC8B1-4FEC-374A-871E-C2475D7B5DA9}" type="slidenum">
              <a:rPr lang="en-US" smtClean="0"/>
              <a:t>11</a:t>
            </a:fld>
            <a:endParaRPr lang="en-US"/>
          </a:p>
        </p:txBody>
      </p:sp>
    </p:spTree>
    <p:extLst>
      <p:ext uri="{BB962C8B-B14F-4D97-AF65-F5344CB8AC3E}">
        <p14:creationId xmlns:p14="http://schemas.microsoft.com/office/powerpoint/2010/main" val="1606129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Lucy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National Automotive Sampling System (NASS) - General Estimates System (GES) data are obtained from a </a:t>
            </a:r>
            <a:r>
              <a:rPr lang="en-US" b="1" dirty="0" smtClean="0"/>
              <a:t>nationally representative probability sample</a:t>
            </a:r>
            <a:r>
              <a:rPr lang="en-US" dirty="0" smtClean="0"/>
              <a:t> selected from all police-reported crashes.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0DAFC8B1-4FEC-374A-871E-C2475D7B5DA9}" type="slidenum">
              <a:rPr lang="en-US" smtClean="0"/>
              <a:t>12</a:t>
            </a:fld>
            <a:endParaRPr lang="en-US"/>
          </a:p>
        </p:txBody>
      </p:sp>
    </p:spTree>
    <p:extLst>
      <p:ext uri="{BB962C8B-B14F-4D97-AF65-F5344CB8AC3E}">
        <p14:creationId xmlns:p14="http://schemas.microsoft.com/office/powerpoint/2010/main" val="571867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Lucy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baseline="0" dirty="0" smtClean="0">
                <a:solidFill>
                  <a:schemeClr val="tx1"/>
                </a:solidFill>
                <a:latin typeface="+mn-lt"/>
                <a:ea typeface="+mn-ea"/>
                <a:cs typeface="+mn-cs"/>
              </a:rPr>
              <a:t>The first stage is a sample of geographic areas, called Primary Sampling Units (PSUs), from across the United States. A PSU is a central city, a county surrounding a central city, an entire county, or a group of contiguous counties. The NASS GES divides the U.S. into 1,195 of these PSUs. The PSUs are then grouped into categories according to the following geographic regions and types of PSUs: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baseline="0" dirty="0" smtClean="0">
                <a:solidFill>
                  <a:schemeClr val="tx1"/>
                </a:solidFill>
                <a:latin typeface="+mn-lt"/>
                <a:ea typeface="+mn-ea"/>
                <a:cs typeface="+mn-cs"/>
              </a:rPr>
              <a:t>The second stage of the design is a sample of police jurisdictions within each PSU. In most PSUs the number of police jurisdictions is more than can reasonably be visited by a data collector, so in most PSUs the police jurisdictions are sampled based upon probability proportional to the number of crashes investigated in the police jurisdiction. That is, as the number of crashes investigated increases, the probability of selecting that jurisdiction increases. An average of seven police jurisdictions have been selected within each PSU.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baseline="0" dirty="0" smtClean="0">
                <a:solidFill>
                  <a:schemeClr val="tx1"/>
                </a:solidFill>
                <a:latin typeface="+mn-lt"/>
                <a:ea typeface="+mn-ea"/>
                <a:cs typeface="+mn-cs"/>
              </a:rPr>
              <a:t>The third and final stage is the selection of crashes within the sampled police jurisdictions. </a:t>
            </a:r>
            <a:endParaRPr lang="en-US" sz="1200" dirty="0" smtClean="0"/>
          </a:p>
        </p:txBody>
      </p:sp>
      <p:sp>
        <p:nvSpPr>
          <p:cNvPr id="4" name="Slide Number Placeholder 3"/>
          <p:cNvSpPr>
            <a:spLocks noGrp="1"/>
          </p:cNvSpPr>
          <p:nvPr>
            <p:ph type="sldNum" sz="quarter" idx="10"/>
          </p:nvPr>
        </p:nvSpPr>
        <p:spPr/>
        <p:txBody>
          <a:bodyPr/>
          <a:lstStyle/>
          <a:p>
            <a:fld id="{0DAFC8B1-4FEC-374A-871E-C2475D7B5DA9}" type="slidenum">
              <a:rPr lang="en-US" smtClean="0"/>
              <a:t>13</a:t>
            </a:fld>
            <a:endParaRPr lang="en-US"/>
          </a:p>
        </p:txBody>
      </p:sp>
    </p:spTree>
    <p:extLst>
      <p:ext uri="{BB962C8B-B14F-4D97-AF65-F5344CB8AC3E}">
        <p14:creationId xmlns:p14="http://schemas.microsoft.com/office/powerpoint/2010/main" val="1702032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Lucy</a:t>
            </a:r>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this weight is the product of the inverse of the probabilities of selection at each of the three stages in the sampling process. </a:t>
            </a:r>
            <a:endParaRPr lang="en-US" sz="1200" dirty="0" smtClean="0"/>
          </a:p>
        </p:txBody>
      </p:sp>
      <p:sp>
        <p:nvSpPr>
          <p:cNvPr id="4" name="Slide Number Placeholder 3"/>
          <p:cNvSpPr>
            <a:spLocks noGrp="1"/>
          </p:cNvSpPr>
          <p:nvPr>
            <p:ph type="sldNum" sz="quarter" idx="10"/>
          </p:nvPr>
        </p:nvSpPr>
        <p:spPr/>
        <p:txBody>
          <a:bodyPr/>
          <a:lstStyle/>
          <a:p>
            <a:fld id="{0DAFC8B1-4FEC-374A-871E-C2475D7B5DA9}" type="slidenum">
              <a:rPr lang="en-US" smtClean="0"/>
              <a:t>14</a:t>
            </a:fld>
            <a:endParaRPr lang="en-US"/>
          </a:p>
        </p:txBody>
      </p:sp>
    </p:spTree>
    <p:extLst>
      <p:ext uri="{BB962C8B-B14F-4D97-AF65-F5344CB8AC3E}">
        <p14:creationId xmlns:p14="http://schemas.microsoft.com/office/powerpoint/2010/main" val="1464580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Lucy </a:t>
            </a:r>
          </a:p>
        </p:txBody>
      </p:sp>
      <p:sp>
        <p:nvSpPr>
          <p:cNvPr id="4" name="Slide Number Placeholder 3"/>
          <p:cNvSpPr>
            <a:spLocks noGrp="1"/>
          </p:cNvSpPr>
          <p:nvPr>
            <p:ph type="sldNum" sz="quarter" idx="10"/>
          </p:nvPr>
        </p:nvSpPr>
        <p:spPr/>
        <p:txBody>
          <a:bodyPr/>
          <a:lstStyle/>
          <a:p>
            <a:fld id="{0DAFC8B1-4FEC-374A-871E-C2475D7B5DA9}" type="slidenum">
              <a:rPr lang="en-US" smtClean="0"/>
              <a:t>15</a:t>
            </a:fld>
            <a:endParaRPr lang="en-US"/>
          </a:p>
        </p:txBody>
      </p:sp>
    </p:spTree>
    <p:extLst>
      <p:ext uri="{BB962C8B-B14F-4D97-AF65-F5344CB8AC3E}">
        <p14:creationId xmlns:p14="http://schemas.microsoft.com/office/powerpoint/2010/main" val="146611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Lucy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Thank you professor Lumley!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0DAFC8B1-4FEC-374A-871E-C2475D7B5DA9}" type="slidenum">
              <a:rPr lang="en-US" smtClean="0"/>
              <a:t>16</a:t>
            </a:fld>
            <a:endParaRPr lang="en-US"/>
          </a:p>
        </p:txBody>
      </p:sp>
    </p:spTree>
    <p:extLst>
      <p:ext uri="{BB962C8B-B14F-4D97-AF65-F5344CB8AC3E}">
        <p14:creationId xmlns:p14="http://schemas.microsoft.com/office/powerpoint/2010/main" val="810142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Ryan starts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Ordinal effect</a:t>
            </a:r>
            <a:endParaRPr lang="en-US" sz="120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0DAFC8B1-4FEC-374A-871E-C2475D7B5DA9}" type="slidenum">
              <a:rPr lang="en-US" smtClean="0"/>
              <a:t>17</a:t>
            </a:fld>
            <a:endParaRPr lang="en-US"/>
          </a:p>
        </p:txBody>
      </p:sp>
    </p:spTree>
    <p:extLst>
      <p:ext uri="{BB962C8B-B14F-4D97-AF65-F5344CB8AC3E}">
        <p14:creationId xmlns:p14="http://schemas.microsoft.com/office/powerpoint/2010/main" val="2099017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Ryan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didn't have any 1-star vehicles</a:t>
            </a:r>
            <a:r>
              <a:rPr lang="en-US" baseline="0" dirty="0" smtClean="0"/>
              <a:t> in our dataset</a:t>
            </a:r>
            <a:endParaRPr lang="en-US" sz="120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0DAFC8B1-4FEC-374A-871E-C2475D7B5DA9}" type="slidenum">
              <a:rPr lang="en-US" smtClean="0"/>
              <a:t>18</a:t>
            </a:fld>
            <a:endParaRPr lang="en-US"/>
          </a:p>
        </p:txBody>
      </p:sp>
    </p:spTree>
    <p:extLst>
      <p:ext uri="{BB962C8B-B14F-4D97-AF65-F5344CB8AC3E}">
        <p14:creationId xmlns:p14="http://schemas.microsoft.com/office/powerpoint/2010/main" val="108264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Ryan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didn't have any 1-star vehicles</a:t>
            </a:r>
            <a:r>
              <a:rPr lang="en-US" baseline="0" dirty="0" smtClean="0"/>
              <a:t> in our dataset</a:t>
            </a:r>
            <a:endParaRPr lang="en-US" sz="120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0DAFC8B1-4FEC-374A-871E-C2475D7B5DA9}" type="slidenum">
              <a:rPr lang="en-US" smtClean="0"/>
              <a:t>19</a:t>
            </a:fld>
            <a:endParaRPr lang="en-US"/>
          </a:p>
        </p:txBody>
      </p:sp>
    </p:spTree>
    <p:extLst>
      <p:ext uri="{BB962C8B-B14F-4D97-AF65-F5344CB8AC3E}">
        <p14:creationId xmlns:p14="http://schemas.microsoft.com/office/powerpoint/2010/main" val="828689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Lucy</a:t>
            </a:r>
            <a:endParaRPr lang="en-US" dirty="0"/>
          </a:p>
        </p:txBody>
      </p:sp>
      <p:sp>
        <p:nvSpPr>
          <p:cNvPr id="4" name="Slide Number Placeholder 3"/>
          <p:cNvSpPr>
            <a:spLocks noGrp="1"/>
          </p:cNvSpPr>
          <p:nvPr>
            <p:ph type="sldNum" sz="quarter" idx="10"/>
          </p:nvPr>
        </p:nvSpPr>
        <p:spPr/>
        <p:txBody>
          <a:bodyPr/>
          <a:lstStyle/>
          <a:p>
            <a:fld id="{0DAFC8B1-4FEC-374A-871E-C2475D7B5DA9}" type="slidenum">
              <a:rPr lang="en-US" smtClean="0"/>
              <a:t>2</a:t>
            </a:fld>
            <a:endParaRPr lang="en-US"/>
          </a:p>
        </p:txBody>
      </p:sp>
    </p:spTree>
    <p:extLst>
      <p:ext uri="{BB962C8B-B14F-4D97-AF65-F5344CB8AC3E}">
        <p14:creationId xmlns:p14="http://schemas.microsoft.com/office/powerpoint/2010/main" val="374071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Ryan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We</a:t>
            </a:r>
            <a:r>
              <a:rPr lang="en-US" sz="1200" baseline="0" dirty="0" smtClean="0">
                <a:solidFill>
                  <a:schemeClr val="tx1"/>
                </a:solidFill>
              </a:rPr>
              <a:t> had very low counts for 2-star cars, so we combined with 3-star</a:t>
            </a:r>
            <a:r>
              <a:rPr lang="en-US" sz="1200" kern="1200" dirty="0" smtClean="0">
                <a:solidFill>
                  <a:schemeClr val="tx1"/>
                </a:solidFill>
                <a:effectLst/>
                <a:latin typeface="+mn-lt"/>
                <a:ea typeface="+mn-ea"/>
                <a:cs typeface="+mn-cs"/>
              </a:rPr>
              <a:t>The correct standard error estimate for a subpopulation that </a:t>
            </a:r>
            <a:r>
              <a:rPr lang="en-US" sz="1200" kern="1200" dirty="0" err="1" smtClean="0">
                <a:solidFill>
                  <a:schemeClr val="tx1"/>
                </a:solidFill>
                <a:effectLst/>
                <a:latin typeface="+mn-lt"/>
                <a:ea typeface="+mn-ea"/>
                <a:cs typeface="+mn-cs"/>
              </a:rPr>
              <a:t>isnt</a:t>
            </a:r>
            <a:r>
              <a:rPr lang="en-US" sz="1200" kern="1200" dirty="0" smtClean="0">
                <a:solidFill>
                  <a:schemeClr val="tx1"/>
                </a:solidFill>
                <a:effectLst/>
                <a:latin typeface="+mn-lt"/>
                <a:ea typeface="+mn-ea"/>
                <a:cs typeface="+mn-cs"/>
              </a:rPr>
              <a:t> a stratum is not just obtained by pretending that the subpopulation was a designed survey of its own. </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0DAFC8B1-4FEC-374A-871E-C2475D7B5DA9}" type="slidenum">
              <a:rPr lang="en-US" smtClean="0"/>
              <a:t>20</a:t>
            </a:fld>
            <a:endParaRPr lang="en-US"/>
          </a:p>
        </p:txBody>
      </p:sp>
    </p:spTree>
    <p:extLst>
      <p:ext uri="{BB962C8B-B14F-4D97-AF65-F5344CB8AC3E}">
        <p14:creationId xmlns:p14="http://schemas.microsoft.com/office/powerpoint/2010/main" val="850638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Ryan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*Imputation by sequential regression was instituted in 2010 using a software package called </a:t>
            </a:r>
            <a:r>
              <a:rPr lang="en-US" sz="1200" b="0" i="0" u="none" strike="noStrike" kern="1200" baseline="0" dirty="0" err="1" smtClean="0">
                <a:solidFill>
                  <a:schemeClr val="tx1"/>
                </a:solidFill>
                <a:latin typeface="+mn-lt"/>
                <a:ea typeface="+mn-ea"/>
                <a:cs typeface="+mn-cs"/>
              </a:rPr>
              <a:t>IVEware</a:t>
            </a:r>
            <a:r>
              <a:rPr lang="en-US" sz="1200" b="0" i="0" u="none" strike="noStrike" kern="1200" baseline="0" dirty="0" smtClean="0">
                <a:solidFill>
                  <a:schemeClr val="tx1"/>
                </a:solidFill>
                <a:latin typeface="+mn-lt"/>
                <a:ea typeface="+mn-ea"/>
                <a:cs typeface="+mn-cs"/>
              </a:rPr>
              <a:t>, developed at the University of Michigan. </a:t>
            </a:r>
            <a:endParaRPr lang="en-US" sz="120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0DAFC8B1-4FEC-374A-871E-C2475D7B5DA9}" type="slidenum">
              <a:rPr lang="en-US" smtClean="0"/>
              <a:t>21</a:t>
            </a:fld>
            <a:endParaRPr lang="en-US"/>
          </a:p>
        </p:txBody>
      </p:sp>
    </p:spTree>
    <p:extLst>
      <p:ext uri="{BB962C8B-B14F-4D97-AF65-F5344CB8AC3E}">
        <p14:creationId xmlns:p14="http://schemas.microsoft.com/office/powerpoint/2010/main" val="1061981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Ryan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Proportional</a:t>
            </a:r>
            <a:r>
              <a:rPr lang="en-US" sz="1200" baseline="0" dirty="0" smtClean="0">
                <a:solidFill>
                  <a:schemeClr val="tx1"/>
                </a:solidFill>
              </a:rPr>
              <a:t> odds assumption was violated </a:t>
            </a:r>
            <a:r>
              <a:rPr lang="en-US" sz="1200" baseline="0" dirty="0" smtClean="0">
                <a:solidFill>
                  <a:schemeClr val="tx1"/>
                </a:solidFill>
                <a:sym typeface="Wingdings"/>
              </a:rPr>
              <a:t> more on this later</a:t>
            </a:r>
            <a:endParaRPr lang="en-US" sz="120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0DAFC8B1-4FEC-374A-871E-C2475D7B5DA9}" type="slidenum">
              <a:rPr lang="en-US" smtClean="0"/>
              <a:t>22</a:t>
            </a:fld>
            <a:endParaRPr lang="en-US"/>
          </a:p>
        </p:txBody>
      </p:sp>
    </p:spTree>
    <p:extLst>
      <p:ext uri="{BB962C8B-B14F-4D97-AF65-F5344CB8AC3E}">
        <p14:creationId xmlns:p14="http://schemas.microsoft.com/office/powerpoint/2010/main" val="1612226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Lucy</a:t>
            </a:r>
            <a:endParaRPr lang="en-US" dirty="0"/>
          </a:p>
        </p:txBody>
      </p:sp>
      <p:sp>
        <p:nvSpPr>
          <p:cNvPr id="4" name="Slide Number Placeholder 3"/>
          <p:cNvSpPr>
            <a:spLocks noGrp="1"/>
          </p:cNvSpPr>
          <p:nvPr>
            <p:ph type="sldNum" sz="quarter" idx="10"/>
          </p:nvPr>
        </p:nvSpPr>
        <p:spPr/>
        <p:txBody>
          <a:bodyPr/>
          <a:lstStyle/>
          <a:p>
            <a:fld id="{0DAFC8B1-4FEC-374A-871E-C2475D7B5DA9}" type="slidenum">
              <a:rPr lang="en-US" smtClean="0"/>
              <a:t>23</a:t>
            </a:fld>
            <a:endParaRPr lang="en-US"/>
          </a:p>
        </p:txBody>
      </p:sp>
    </p:spTree>
    <p:extLst>
      <p:ext uri="{BB962C8B-B14F-4D97-AF65-F5344CB8AC3E}">
        <p14:creationId xmlns:p14="http://schemas.microsoft.com/office/powerpoint/2010/main" val="516495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Lucy</a:t>
            </a:r>
            <a:endParaRPr lang="en-US" dirty="0"/>
          </a:p>
        </p:txBody>
      </p:sp>
      <p:sp>
        <p:nvSpPr>
          <p:cNvPr id="4" name="Slide Number Placeholder 3"/>
          <p:cNvSpPr>
            <a:spLocks noGrp="1"/>
          </p:cNvSpPr>
          <p:nvPr>
            <p:ph type="sldNum" sz="quarter" idx="10"/>
          </p:nvPr>
        </p:nvSpPr>
        <p:spPr/>
        <p:txBody>
          <a:bodyPr/>
          <a:lstStyle/>
          <a:p>
            <a:fld id="{0DAFC8B1-4FEC-374A-871E-C2475D7B5DA9}" type="slidenum">
              <a:rPr lang="en-US" smtClean="0"/>
              <a:t>24</a:t>
            </a:fld>
            <a:endParaRPr lang="en-US"/>
          </a:p>
        </p:txBody>
      </p:sp>
    </p:spTree>
    <p:extLst>
      <p:ext uri="{BB962C8B-B14F-4D97-AF65-F5344CB8AC3E}">
        <p14:creationId xmlns:p14="http://schemas.microsoft.com/office/powerpoint/2010/main" val="933529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Lucy</a:t>
            </a:r>
          </a:p>
          <a:p>
            <a:r>
              <a:rPr lang="en-US" dirty="0" smtClean="0"/>
              <a:t>The primary outcome of this analysis is the maximum injury severity of any person in the vehicle. Used imputed variable. </a:t>
            </a:r>
            <a:endParaRPr lang="en-US" dirty="0"/>
          </a:p>
        </p:txBody>
      </p:sp>
      <p:sp>
        <p:nvSpPr>
          <p:cNvPr id="4" name="Slide Number Placeholder 3"/>
          <p:cNvSpPr>
            <a:spLocks noGrp="1"/>
          </p:cNvSpPr>
          <p:nvPr>
            <p:ph type="sldNum" sz="quarter" idx="10"/>
          </p:nvPr>
        </p:nvSpPr>
        <p:spPr/>
        <p:txBody>
          <a:bodyPr/>
          <a:lstStyle/>
          <a:p>
            <a:fld id="{0DAFC8B1-4FEC-374A-871E-C2475D7B5DA9}" type="slidenum">
              <a:rPr lang="en-US" smtClean="0"/>
              <a:t>25</a:t>
            </a:fld>
            <a:endParaRPr lang="en-US"/>
          </a:p>
        </p:txBody>
      </p:sp>
    </p:spTree>
    <p:extLst>
      <p:ext uri="{BB962C8B-B14F-4D97-AF65-F5344CB8AC3E}">
        <p14:creationId xmlns:p14="http://schemas.microsoft.com/office/powerpoint/2010/main" val="321923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Lucy</a:t>
            </a:r>
            <a:endParaRPr lang="en-US" dirty="0"/>
          </a:p>
        </p:txBody>
      </p:sp>
      <p:sp>
        <p:nvSpPr>
          <p:cNvPr id="4" name="Slide Number Placeholder 3"/>
          <p:cNvSpPr>
            <a:spLocks noGrp="1"/>
          </p:cNvSpPr>
          <p:nvPr>
            <p:ph type="sldNum" sz="quarter" idx="10"/>
          </p:nvPr>
        </p:nvSpPr>
        <p:spPr/>
        <p:txBody>
          <a:bodyPr/>
          <a:lstStyle/>
          <a:p>
            <a:fld id="{0DAFC8B1-4FEC-374A-871E-C2475D7B5DA9}" type="slidenum">
              <a:rPr lang="en-US" smtClean="0"/>
              <a:t>26</a:t>
            </a:fld>
            <a:endParaRPr lang="en-US"/>
          </a:p>
        </p:txBody>
      </p:sp>
    </p:spTree>
    <p:extLst>
      <p:ext uri="{BB962C8B-B14F-4D97-AF65-F5344CB8AC3E}">
        <p14:creationId xmlns:p14="http://schemas.microsoft.com/office/powerpoint/2010/main" val="611703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Lucy</a:t>
            </a:r>
          </a:p>
          <a:p>
            <a:r>
              <a:rPr lang="en-US" dirty="0" smtClean="0"/>
              <a:t>Must look</a:t>
            </a:r>
            <a:r>
              <a:rPr lang="en-US" baseline="0" dirty="0" smtClean="0"/>
              <a:t> within weight class</a:t>
            </a:r>
          </a:p>
          <a:p>
            <a:r>
              <a:rPr lang="en-US" baseline="0" dirty="0" err="1" smtClean="0"/>
              <a:t>Univariate</a:t>
            </a:r>
            <a:r>
              <a:rPr lang="en-US" baseline="0" dirty="0" smtClean="0"/>
              <a:t> data</a:t>
            </a:r>
            <a:endParaRPr lang="en-US" dirty="0"/>
          </a:p>
        </p:txBody>
      </p:sp>
      <p:sp>
        <p:nvSpPr>
          <p:cNvPr id="4" name="Slide Number Placeholder 3"/>
          <p:cNvSpPr>
            <a:spLocks noGrp="1"/>
          </p:cNvSpPr>
          <p:nvPr>
            <p:ph type="sldNum" sz="quarter" idx="10"/>
          </p:nvPr>
        </p:nvSpPr>
        <p:spPr/>
        <p:txBody>
          <a:bodyPr/>
          <a:lstStyle/>
          <a:p>
            <a:fld id="{0DAFC8B1-4FEC-374A-871E-C2475D7B5DA9}" type="slidenum">
              <a:rPr lang="en-US" smtClean="0"/>
              <a:t>27</a:t>
            </a:fld>
            <a:endParaRPr lang="en-US"/>
          </a:p>
        </p:txBody>
      </p:sp>
    </p:spTree>
    <p:extLst>
      <p:ext uri="{BB962C8B-B14F-4D97-AF65-F5344CB8AC3E}">
        <p14:creationId xmlns:p14="http://schemas.microsoft.com/office/powerpoint/2010/main" val="9320655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Lucy</a:t>
            </a:r>
          </a:p>
          <a:p>
            <a:r>
              <a:rPr lang="en-US" dirty="0" smtClean="0"/>
              <a:t>This looks strange, however it represents</a:t>
            </a:r>
            <a:r>
              <a:rPr lang="en-US" baseline="0" dirty="0" smtClean="0"/>
              <a:t> so few data points when looking at the </a:t>
            </a:r>
            <a:r>
              <a:rPr lang="en-US" baseline="0" dirty="0" err="1" smtClean="0"/>
              <a:t>unweighted</a:t>
            </a:r>
            <a:r>
              <a:rPr lang="en-US" baseline="0" dirty="0" smtClean="0"/>
              <a:t> sample, for example </a:t>
            </a:r>
          </a:p>
          <a:p>
            <a:r>
              <a:rPr lang="en-US" baseline="0" dirty="0" smtClean="0"/>
              <a:t>- Because some of these categories were so small, a multinomial model was not possible, therefore we fit a logistic regression injured vs not</a:t>
            </a:r>
            <a:endParaRPr lang="en-US" dirty="0"/>
          </a:p>
        </p:txBody>
      </p:sp>
      <p:sp>
        <p:nvSpPr>
          <p:cNvPr id="4" name="Slide Number Placeholder 3"/>
          <p:cNvSpPr>
            <a:spLocks noGrp="1"/>
          </p:cNvSpPr>
          <p:nvPr>
            <p:ph type="sldNum" sz="quarter" idx="10"/>
          </p:nvPr>
        </p:nvSpPr>
        <p:spPr/>
        <p:txBody>
          <a:bodyPr/>
          <a:lstStyle/>
          <a:p>
            <a:fld id="{0DAFC8B1-4FEC-374A-871E-C2475D7B5DA9}" type="slidenum">
              <a:rPr lang="en-US" smtClean="0"/>
              <a:t>28</a:t>
            </a:fld>
            <a:endParaRPr lang="en-US"/>
          </a:p>
        </p:txBody>
      </p:sp>
    </p:spTree>
    <p:extLst>
      <p:ext uri="{BB962C8B-B14F-4D97-AF65-F5344CB8AC3E}">
        <p14:creationId xmlns:p14="http://schemas.microsoft.com/office/powerpoint/2010/main" val="586224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Lucy</a:t>
            </a:r>
          </a:p>
          <a:p>
            <a:r>
              <a:rPr lang="en-US" dirty="0" smtClean="0"/>
              <a:t>Even after adjustment, still saw this result. We</a:t>
            </a:r>
            <a:r>
              <a:rPr lang="en-US" baseline="0" dirty="0" smtClean="0"/>
              <a:t> can’t find a reasonable explanation – perhaps there is a confounder we are missing.</a:t>
            </a:r>
            <a:endParaRPr lang="en-US" dirty="0"/>
          </a:p>
        </p:txBody>
      </p:sp>
      <p:sp>
        <p:nvSpPr>
          <p:cNvPr id="4" name="Slide Number Placeholder 3"/>
          <p:cNvSpPr>
            <a:spLocks noGrp="1"/>
          </p:cNvSpPr>
          <p:nvPr>
            <p:ph type="sldNum" sz="quarter" idx="10"/>
          </p:nvPr>
        </p:nvSpPr>
        <p:spPr/>
        <p:txBody>
          <a:bodyPr/>
          <a:lstStyle/>
          <a:p>
            <a:fld id="{0DAFC8B1-4FEC-374A-871E-C2475D7B5DA9}" type="slidenum">
              <a:rPr lang="en-US" smtClean="0"/>
              <a:t>29</a:t>
            </a:fld>
            <a:endParaRPr lang="en-US"/>
          </a:p>
        </p:txBody>
      </p:sp>
    </p:spTree>
    <p:extLst>
      <p:ext uri="{BB962C8B-B14F-4D97-AF65-F5344CB8AC3E}">
        <p14:creationId xmlns:p14="http://schemas.microsoft.com/office/powerpoint/2010/main" val="696727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Lucy</a:t>
            </a:r>
            <a:endParaRPr lang="en-US" dirty="0"/>
          </a:p>
        </p:txBody>
      </p:sp>
      <p:sp>
        <p:nvSpPr>
          <p:cNvPr id="4" name="Slide Number Placeholder 3"/>
          <p:cNvSpPr>
            <a:spLocks noGrp="1"/>
          </p:cNvSpPr>
          <p:nvPr>
            <p:ph type="sldNum" sz="quarter" idx="10"/>
          </p:nvPr>
        </p:nvSpPr>
        <p:spPr/>
        <p:txBody>
          <a:bodyPr/>
          <a:lstStyle/>
          <a:p>
            <a:fld id="{0DAFC8B1-4FEC-374A-871E-C2475D7B5DA9}" type="slidenum">
              <a:rPr lang="en-US" smtClean="0"/>
              <a:t>3</a:t>
            </a:fld>
            <a:endParaRPr lang="en-US"/>
          </a:p>
        </p:txBody>
      </p:sp>
    </p:spTree>
    <p:extLst>
      <p:ext uri="{BB962C8B-B14F-4D97-AF65-F5344CB8AC3E}">
        <p14:creationId xmlns:p14="http://schemas.microsoft.com/office/powerpoint/2010/main" val="13392002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Lucy</a:t>
            </a:r>
          </a:p>
          <a:p>
            <a:r>
              <a:rPr lang="en-US" dirty="0" smtClean="0"/>
              <a:t>1 2/3 star in top 10 injury, but 5 in</a:t>
            </a:r>
            <a:r>
              <a:rPr lang="en-US" baseline="0" dirty="0" smtClean="0"/>
              <a:t> bottom 5 injuries for this weight class</a:t>
            </a:r>
          </a:p>
          <a:p>
            <a:r>
              <a:rPr lang="en-US" baseline="0" dirty="0" smtClean="0"/>
              <a:t>*interestingly, the Ford Transit Connect was updated to a 5-star overall rating in 2014 (our dataset only include 2012 &amp; 2013 models)</a:t>
            </a:r>
            <a:endParaRPr lang="en-US" dirty="0"/>
          </a:p>
        </p:txBody>
      </p:sp>
      <p:sp>
        <p:nvSpPr>
          <p:cNvPr id="4" name="Slide Number Placeholder 3"/>
          <p:cNvSpPr>
            <a:spLocks noGrp="1"/>
          </p:cNvSpPr>
          <p:nvPr>
            <p:ph type="sldNum" sz="quarter" idx="10"/>
          </p:nvPr>
        </p:nvSpPr>
        <p:spPr/>
        <p:txBody>
          <a:bodyPr/>
          <a:lstStyle/>
          <a:p>
            <a:fld id="{0DAFC8B1-4FEC-374A-871E-C2475D7B5DA9}" type="slidenum">
              <a:rPr lang="en-US" smtClean="0"/>
              <a:t>30</a:t>
            </a:fld>
            <a:endParaRPr lang="en-US"/>
          </a:p>
        </p:txBody>
      </p:sp>
    </p:spTree>
    <p:extLst>
      <p:ext uri="{BB962C8B-B14F-4D97-AF65-F5344CB8AC3E}">
        <p14:creationId xmlns:p14="http://schemas.microsoft.com/office/powerpoint/2010/main" val="2219947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Lucy</a:t>
            </a:r>
            <a:endParaRPr lang="en-US" dirty="0"/>
          </a:p>
        </p:txBody>
      </p:sp>
      <p:sp>
        <p:nvSpPr>
          <p:cNvPr id="4" name="Slide Number Placeholder 3"/>
          <p:cNvSpPr>
            <a:spLocks noGrp="1"/>
          </p:cNvSpPr>
          <p:nvPr>
            <p:ph type="sldNum" sz="quarter" idx="10"/>
          </p:nvPr>
        </p:nvSpPr>
        <p:spPr/>
        <p:txBody>
          <a:bodyPr/>
          <a:lstStyle/>
          <a:p>
            <a:fld id="{0DAFC8B1-4FEC-374A-871E-C2475D7B5DA9}" type="slidenum">
              <a:rPr lang="en-US" smtClean="0"/>
              <a:t>31</a:t>
            </a:fld>
            <a:endParaRPr lang="en-US"/>
          </a:p>
        </p:txBody>
      </p:sp>
    </p:spTree>
    <p:extLst>
      <p:ext uri="{BB962C8B-B14F-4D97-AF65-F5344CB8AC3E}">
        <p14:creationId xmlns:p14="http://schemas.microsoft.com/office/powerpoint/2010/main" val="1272302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Lucy</a:t>
            </a:r>
            <a:endParaRPr lang="en-US" dirty="0"/>
          </a:p>
        </p:txBody>
      </p:sp>
      <p:sp>
        <p:nvSpPr>
          <p:cNvPr id="4" name="Slide Number Placeholder 3"/>
          <p:cNvSpPr>
            <a:spLocks noGrp="1"/>
          </p:cNvSpPr>
          <p:nvPr>
            <p:ph type="sldNum" sz="quarter" idx="10"/>
          </p:nvPr>
        </p:nvSpPr>
        <p:spPr/>
        <p:txBody>
          <a:bodyPr/>
          <a:lstStyle/>
          <a:p>
            <a:fld id="{0DAFC8B1-4FEC-374A-871E-C2475D7B5DA9}" type="slidenum">
              <a:rPr lang="en-US" smtClean="0"/>
              <a:t>32</a:t>
            </a:fld>
            <a:endParaRPr lang="en-US"/>
          </a:p>
        </p:txBody>
      </p:sp>
    </p:spTree>
    <p:extLst>
      <p:ext uri="{BB962C8B-B14F-4D97-AF65-F5344CB8AC3E}">
        <p14:creationId xmlns:p14="http://schemas.microsoft.com/office/powerpoint/2010/main" val="7130406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Lucy</a:t>
            </a:r>
          </a:p>
          <a:p>
            <a:r>
              <a:rPr lang="en-US" dirty="0" smtClean="0"/>
              <a:t>*weight</a:t>
            </a:r>
            <a:r>
              <a:rPr lang="en-US" baseline="0" dirty="0" smtClean="0"/>
              <a:t> class difference in all cars in accident</a:t>
            </a:r>
          </a:p>
          <a:p>
            <a:r>
              <a:rPr lang="en-US" baseline="0" dirty="0" smtClean="0"/>
              <a:t>*These results are strange</a:t>
            </a:r>
            <a:r>
              <a:rPr lang="is-IS" baseline="0" dirty="0" smtClean="0"/>
              <a:t>…</a:t>
            </a:r>
            <a:r>
              <a:rPr lang="en-US" baseline="0" dirty="0" smtClean="0"/>
              <a:t>we’d love to see this replicated in an independent analysis.</a:t>
            </a:r>
            <a:endParaRPr lang="en-US" dirty="0"/>
          </a:p>
        </p:txBody>
      </p:sp>
      <p:sp>
        <p:nvSpPr>
          <p:cNvPr id="4" name="Slide Number Placeholder 3"/>
          <p:cNvSpPr>
            <a:spLocks noGrp="1"/>
          </p:cNvSpPr>
          <p:nvPr>
            <p:ph type="sldNum" sz="quarter" idx="10"/>
          </p:nvPr>
        </p:nvSpPr>
        <p:spPr/>
        <p:txBody>
          <a:bodyPr/>
          <a:lstStyle/>
          <a:p>
            <a:fld id="{0DAFC8B1-4FEC-374A-871E-C2475D7B5DA9}" type="slidenum">
              <a:rPr lang="en-US" smtClean="0"/>
              <a:t>33</a:t>
            </a:fld>
            <a:endParaRPr lang="en-US"/>
          </a:p>
        </p:txBody>
      </p:sp>
    </p:spTree>
    <p:extLst>
      <p:ext uri="{BB962C8B-B14F-4D97-AF65-F5344CB8AC3E}">
        <p14:creationId xmlns:p14="http://schemas.microsoft.com/office/powerpoint/2010/main" val="533300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Ryan</a:t>
            </a:r>
            <a:endParaRPr lang="en-US" dirty="0"/>
          </a:p>
        </p:txBody>
      </p:sp>
      <p:sp>
        <p:nvSpPr>
          <p:cNvPr id="4" name="Slide Number Placeholder 3"/>
          <p:cNvSpPr>
            <a:spLocks noGrp="1"/>
          </p:cNvSpPr>
          <p:nvPr>
            <p:ph type="sldNum" sz="quarter" idx="10"/>
          </p:nvPr>
        </p:nvSpPr>
        <p:spPr/>
        <p:txBody>
          <a:bodyPr/>
          <a:lstStyle/>
          <a:p>
            <a:fld id="{0DAFC8B1-4FEC-374A-871E-C2475D7B5DA9}" type="slidenum">
              <a:rPr lang="en-US" smtClean="0"/>
              <a:t>34</a:t>
            </a:fld>
            <a:endParaRPr lang="en-US"/>
          </a:p>
        </p:txBody>
      </p:sp>
    </p:spTree>
    <p:extLst>
      <p:ext uri="{BB962C8B-B14F-4D97-AF65-F5344CB8AC3E}">
        <p14:creationId xmlns:p14="http://schemas.microsoft.com/office/powerpoint/2010/main" val="1218876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Ryan</a:t>
            </a:r>
            <a:endParaRPr lang="en-US" dirty="0"/>
          </a:p>
        </p:txBody>
      </p:sp>
      <p:sp>
        <p:nvSpPr>
          <p:cNvPr id="4" name="Slide Number Placeholder 3"/>
          <p:cNvSpPr>
            <a:spLocks noGrp="1"/>
          </p:cNvSpPr>
          <p:nvPr>
            <p:ph type="sldNum" sz="quarter" idx="10"/>
          </p:nvPr>
        </p:nvSpPr>
        <p:spPr/>
        <p:txBody>
          <a:bodyPr/>
          <a:lstStyle/>
          <a:p>
            <a:fld id="{0DAFC8B1-4FEC-374A-871E-C2475D7B5DA9}" type="slidenum">
              <a:rPr lang="en-US" smtClean="0"/>
              <a:t>35</a:t>
            </a:fld>
            <a:endParaRPr lang="en-US"/>
          </a:p>
        </p:txBody>
      </p:sp>
    </p:spTree>
    <p:extLst>
      <p:ext uri="{BB962C8B-B14F-4D97-AF65-F5344CB8AC3E}">
        <p14:creationId xmlns:p14="http://schemas.microsoft.com/office/powerpoint/2010/main" val="722407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Null results</a:t>
            </a:r>
            <a:r>
              <a:rPr lang="is-IS" dirty="0" smtClean="0"/>
              <a:t>…</a:t>
            </a:r>
            <a:endParaRPr lang="en-US" dirty="0"/>
          </a:p>
        </p:txBody>
      </p:sp>
      <p:sp>
        <p:nvSpPr>
          <p:cNvPr id="4" name="Slide Number Placeholder 3"/>
          <p:cNvSpPr>
            <a:spLocks noGrp="1"/>
          </p:cNvSpPr>
          <p:nvPr>
            <p:ph type="sldNum" sz="quarter" idx="10"/>
          </p:nvPr>
        </p:nvSpPr>
        <p:spPr/>
        <p:txBody>
          <a:bodyPr/>
          <a:lstStyle/>
          <a:p>
            <a:fld id="{0DAFC8B1-4FEC-374A-871E-C2475D7B5DA9}" type="slidenum">
              <a:rPr lang="en-US" smtClean="0"/>
              <a:t>38</a:t>
            </a:fld>
            <a:endParaRPr lang="en-US"/>
          </a:p>
        </p:txBody>
      </p:sp>
    </p:spTree>
    <p:extLst>
      <p:ext uri="{BB962C8B-B14F-4D97-AF65-F5344CB8AC3E}">
        <p14:creationId xmlns:p14="http://schemas.microsoft.com/office/powerpoint/2010/main" val="1802133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Null results</a:t>
            </a:r>
            <a:r>
              <a:rPr lang="is-IS" dirty="0" smtClean="0"/>
              <a:t>…</a:t>
            </a:r>
            <a:endParaRPr lang="en-US" dirty="0"/>
          </a:p>
        </p:txBody>
      </p:sp>
      <p:sp>
        <p:nvSpPr>
          <p:cNvPr id="4" name="Slide Number Placeholder 3"/>
          <p:cNvSpPr>
            <a:spLocks noGrp="1"/>
          </p:cNvSpPr>
          <p:nvPr>
            <p:ph type="sldNum" sz="quarter" idx="10"/>
          </p:nvPr>
        </p:nvSpPr>
        <p:spPr/>
        <p:txBody>
          <a:bodyPr/>
          <a:lstStyle/>
          <a:p>
            <a:fld id="{0DAFC8B1-4FEC-374A-871E-C2475D7B5DA9}" type="slidenum">
              <a:rPr lang="en-US" smtClean="0"/>
              <a:t>39</a:t>
            </a:fld>
            <a:endParaRPr lang="en-US"/>
          </a:p>
        </p:txBody>
      </p:sp>
    </p:spTree>
    <p:extLst>
      <p:ext uri="{BB962C8B-B14F-4D97-AF65-F5344CB8AC3E}">
        <p14:creationId xmlns:p14="http://schemas.microsoft.com/office/powerpoint/2010/main" val="418859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Lucy</a:t>
            </a:r>
          </a:p>
          <a:p>
            <a:endParaRPr lang="en-US" dirty="0"/>
          </a:p>
        </p:txBody>
      </p:sp>
      <p:sp>
        <p:nvSpPr>
          <p:cNvPr id="4" name="Slide Number Placeholder 3"/>
          <p:cNvSpPr>
            <a:spLocks noGrp="1"/>
          </p:cNvSpPr>
          <p:nvPr>
            <p:ph type="sldNum" sz="quarter" idx="10"/>
          </p:nvPr>
        </p:nvSpPr>
        <p:spPr/>
        <p:txBody>
          <a:bodyPr/>
          <a:lstStyle/>
          <a:p>
            <a:fld id="{0DAFC8B1-4FEC-374A-871E-C2475D7B5DA9}" type="slidenum">
              <a:rPr lang="en-US" smtClean="0"/>
              <a:t>4</a:t>
            </a:fld>
            <a:endParaRPr lang="en-US"/>
          </a:p>
        </p:txBody>
      </p:sp>
    </p:spTree>
    <p:extLst>
      <p:ext uri="{BB962C8B-B14F-4D97-AF65-F5344CB8AC3E}">
        <p14:creationId xmlns:p14="http://schemas.microsoft.com/office/powerpoint/2010/main" val="284515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Lucy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Car safety remains the </a:t>
            </a:r>
            <a:r>
              <a:rPr lang="en-US" b="1" dirty="0" smtClean="0"/>
              <a:t>predominant consideration </a:t>
            </a:r>
            <a:r>
              <a:rPr lang="en-US" dirty="0" smtClean="0"/>
              <a:t>among shoppers for new cars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0DAFC8B1-4FEC-374A-871E-C2475D7B5DA9}" type="slidenum">
              <a:rPr lang="en-US" smtClean="0"/>
              <a:t>5</a:t>
            </a:fld>
            <a:endParaRPr lang="en-US"/>
          </a:p>
        </p:txBody>
      </p:sp>
    </p:spTree>
    <p:extLst>
      <p:ext uri="{BB962C8B-B14F-4D97-AF65-F5344CB8AC3E}">
        <p14:creationId xmlns:p14="http://schemas.microsoft.com/office/powerpoint/2010/main" val="358405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Lucy</a:t>
            </a:r>
          </a:p>
          <a:p>
            <a:endParaRPr lang="en-US" dirty="0"/>
          </a:p>
        </p:txBody>
      </p:sp>
      <p:sp>
        <p:nvSpPr>
          <p:cNvPr id="4" name="Slide Number Placeholder 3"/>
          <p:cNvSpPr>
            <a:spLocks noGrp="1"/>
          </p:cNvSpPr>
          <p:nvPr>
            <p:ph type="sldNum" sz="quarter" idx="10"/>
          </p:nvPr>
        </p:nvSpPr>
        <p:spPr/>
        <p:txBody>
          <a:bodyPr/>
          <a:lstStyle/>
          <a:p>
            <a:fld id="{0DAFC8B1-4FEC-374A-871E-C2475D7B5DA9}" type="slidenum">
              <a:rPr lang="en-US" smtClean="0"/>
              <a:t>6</a:t>
            </a:fld>
            <a:endParaRPr lang="en-US"/>
          </a:p>
        </p:txBody>
      </p:sp>
    </p:spTree>
    <p:extLst>
      <p:ext uri="{BB962C8B-B14F-4D97-AF65-F5344CB8AC3E}">
        <p14:creationId xmlns:p14="http://schemas.microsoft.com/office/powerpoint/2010/main" val="1561763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Lucy</a:t>
            </a:r>
          </a:p>
          <a:p>
            <a:r>
              <a:rPr lang="en-US" dirty="0" smtClean="0"/>
              <a:t>*test dummies</a:t>
            </a:r>
            <a:r>
              <a:rPr lang="en-US" baseline="0" dirty="0" smtClean="0"/>
              <a:t> have censors, hit with a car of similar size, have male &amp; female test dummies</a:t>
            </a:r>
            <a:endParaRPr lang="en-US" dirty="0"/>
          </a:p>
        </p:txBody>
      </p:sp>
      <p:sp>
        <p:nvSpPr>
          <p:cNvPr id="4" name="Slide Number Placeholder 3"/>
          <p:cNvSpPr>
            <a:spLocks noGrp="1"/>
          </p:cNvSpPr>
          <p:nvPr>
            <p:ph type="sldNum" sz="quarter" idx="10"/>
          </p:nvPr>
        </p:nvSpPr>
        <p:spPr/>
        <p:txBody>
          <a:bodyPr/>
          <a:lstStyle/>
          <a:p>
            <a:fld id="{0DAFC8B1-4FEC-374A-871E-C2475D7B5DA9}" type="slidenum">
              <a:rPr lang="en-US" smtClean="0"/>
              <a:t>7</a:t>
            </a:fld>
            <a:endParaRPr lang="en-US"/>
          </a:p>
        </p:txBody>
      </p:sp>
    </p:spTree>
    <p:extLst>
      <p:ext uri="{BB962C8B-B14F-4D97-AF65-F5344CB8AC3E}">
        <p14:creationId xmlns:p14="http://schemas.microsoft.com/office/powerpoint/2010/main" val="2011607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Lucy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Trying</a:t>
            </a:r>
            <a:r>
              <a:rPr lang="en-US" baseline="0" dirty="0" smtClean="0"/>
              <a:t> to answer the question “</a:t>
            </a:r>
            <a:r>
              <a:rPr lang="en-US" sz="1200" dirty="0" smtClean="0">
                <a:solidFill>
                  <a:srgbClr val="1F497D"/>
                </a:solidFill>
              </a:rPr>
              <a:t>given that someone is in an accident, what is the effect of an additional star rating on lowering his or her propensity to be injured?</a:t>
            </a:r>
            <a:r>
              <a:rPr lang="en-US" sz="1200" dirty="0" smtClean="0">
                <a:solidFill>
                  <a:schemeClr val="tx1"/>
                </a:solidFill>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0DAFC8B1-4FEC-374A-871E-C2475D7B5DA9}" type="slidenum">
              <a:rPr lang="en-US" smtClean="0"/>
              <a:t>8</a:t>
            </a:fld>
            <a:endParaRPr lang="en-US"/>
          </a:p>
        </p:txBody>
      </p:sp>
    </p:spTree>
    <p:extLst>
      <p:ext uri="{BB962C8B-B14F-4D97-AF65-F5344CB8AC3E}">
        <p14:creationId xmlns:p14="http://schemas.microsoft.com/office/powerpoint/2010/main" val="2081147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Ryan</a:t>
            </a:r>
            <a:endParaRPr lang="en-US" dirty="0"/>
          </a:p>
        </p:txBody>
      </p:sp>
      <p:sp>
        <p:nvSpPr>
          <p:cNvPr id="4" name="Slide Number Placeholder 3"/>
          <p:cNvSpPr>
            <a:spLocks noGrp="1"/>
          </p:cNvSpPr>
          <p:nvPr>
            <p:ph type="sldNum" sz="quarter" idx="10"/>
          </p:nvPr>
        </p:nvSpPr>
        <p:spPr/>
        <p:txBody>
          <a:bodyPr/>
          <a:lstStyle/>
          <a:p>
            <a:fld id="{0DAFC8B1-4FEC-374A-871E-C2475D7B5DA9}" type="slidenum">
              <a:rPr lang="en-US" smtClean="0"/>
              <a:t>9</a:t>
            </a:fld>
            <a:endParaRPr lang="en-US"/>
          </a:p>
        </p:txBody>
      </p:sp>
    </p:spTree>
    <p:extLst>
      <p:ext uri="{BB962C8B-B14F-4D97-AF65-F5344CB8AC3E}">
        <p14:creationId xmlns:p14="http://schemas.microsoft.com/office/powerpoint/2010/main" val="135667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86953" y="268288"/>
            <a:ext cx="5669280" cy="3900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400" y="4208929"/>
            <a:ext cx="5458968" cy="1048684"/>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3200400" y="5257800"/>
            <a:ext cx="5458968" cy="621792"/>
          </a:xfr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3276600" y="390525"/>
            <a:ext cx="5504688" cy="365125"/>
          </a:xfrm>
        </p:spPr>
        <p:txBody>
          <a:bodyPr vert="horz" lIns="91440" tIns="45720" rIns="91440" bIns="45720" rtlCol="0" anchor="ctr"/>
          <a:lstStyle>
            <a:lvl1pPr marL="0" algn="r" defTabSz="914400" rtl="0" eaLnBrk="1" latinLnBrk="0" hangingPunct="1">
              <a:defRPr sz="2200" b="0" kern="1200" baseline="0">
                <a:solidFill>
                  <a:schemeClr val="bg1"/>
                </a:solidFill>
                <a:latin typeface="+mn-lt"/>
                <a:ea typeface="+mn-ea"/>
                <a:cs typeface="+mn-cs"/>
              </a:defRPr>
            </a:lvl1pPr>
          </a:lstStyle>
          <a:p>
            <a:fld id="{D69ECBDD-2A72-DA47-A6FC-379AE110C089}" type="datetimeFigureOut">
              <a:rPr lang="en-US" smtClean="0"/>
              <a:t>8/2/16</a:t>
            </a:fld>
            <a:endParaRPr lang="en-US"/>
          </a:p>
        </p:txBody>
      </p:sp>
      <p:sp>
        <p:nvSpPr>
          <p:cNvPr id="5" name="Footer Placeholder 4"/>
          <p:cNvSpPr>
            <a:spLocks noGrp="1"/>
          </p:cNvSpPr>
          <p:nvPr>
            <p:ph type="ftr" sz="quarter" idx="11"/>
          </p:nvPr>
        </p:nvSpPr>
        <p:spPr>
          <a:xfrm>
            <a:off x="3218688" y="6356350"/>
            <a:ext cx="4736592" cy="365125"/>
          </a:xfrm>
        </p:spPr>
        <p:txBody>
          <a:bodyPr vert="horz" lIns="91440" tIns="45720" rIns="91440" bIns="45720" rtlCol="0" anchor="ctr"/>
          <a:lstStyle>
            <a:lvl1pPr marL="0" algn="l" defTabSz="914400" rtl="0" eaLnBrk="1" latinLnBrk="0" hangingPunct="1">
              <a:defRPr sz="1100" b="1" kern="1200">
                <a:solidFill>
                  <a:schemeClr val="tx2">
                    <a:lumMod val="60000"/>
                    <a:lumOff val="40000"/>
                  </a:schemeClr>
                </a:solidFill>
                <a:latin typeface="+mn-lt"/>
                <a:ea typeface="+mn-ea"/>
                <a:cs typeface="+mn-cs"/>
              </a:defRPr>
            </a:lvl1pPr>
          </a:lstStyle>
          <a:p>
            <a:endParaRPr lang="en-US"/>
          </a:p>
        </p:txBody>
      </p:sp>
      <p:sp>
        <p:nvSpPr>
          <p:cNvPr id="6" name="Slide Number Placeholder 5"/>
          <p:cNvSpPr>
            <a:spLocks noGrp="1"/>
          </p:cNvSpPr>
          <p:nvPr>
            <p:ph type="sldNum" sz="quarter" idx="12"/>
          </p:nvPr>
        </p:nvSpPr>
        <p:spPr>
          <a:xfrm>
            <a:off x="8256494"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77BE9182-F802-F04F-9FD8-853DD6BD3DC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D69ECBDD-2A72-DA47-A6FC-379AE110C089}" type="datetimeFigureOut">
              <a:rPr lang="en-US" smtClean="0"/>
              <a:t>8/2/16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BE9182-F802-F04F-9FD8-853DD6BD3DCB}"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0" name="Content Placeholder 2"/>
          <p:cNvSpPr>
            <a:spLocks noGrp="1"/>
          </p:cNvSpPr>
          <p:nvPr>
            <p:ph sz="half" idx="14"/>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D69ECBDD-2A72-DA47-A6FC-379AE110C089}" type="datetimeFigureOut">
              <a:rPr lang="en-US" smtClean="0"/>
              <a:t>8/2/16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BE9182-F802-F04F-9FD8-853DD6BD3DCB}"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Content Placeholder 2"/>
          <p:cNvSpPr>
            <a:spLocks noGrp="1"/>
          </p:cNvSpPr>
          <p:nvPr>
            <p:ph sz="half" idx="14"/>
          </p:nvPr>
        </p:nvSpPr>
        <p:spPr>
          <a:xfrm>
            <a:off x="45720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5720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D69ECBDD-2A72-DA47-A6FC-379AE110C089}" type="datetimeFigureOut">
              <a:rPr lang="en-US" smtClean="0"/>
              <a:t>8/2/16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BE9182-F802-F04F-9FD8-853DD6BD3DCB}"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D69ECBDD-2A72-DA47-A6FC-379AE110C089}" type="datetimeFigureOut">
              <a:rPr lang="en-US" smtClean="0"/>
              <a:t>8/2/16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BE9182-F802-F04F-9FD8-853DD6BD3DCB}"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en-US" smtClean="0"/>
              <a:t>Click to edit Master title style</a:t>
            </a:r>
            <a:endParaRPr/>
          </a:p>
        </p:txBody>
      </p:sp>
      <p:sp>
        <p:nvSpPr>
          <p:cNvPr id="3" name="Content Placeholder 2"/>
          <p:cNvSpPr>
            <a:spLocks noGrp="1"/>
          </p:cNvSpPr>
          <p:nvPr>
            <p:ph idx="1"/>
          </p:nvPr>
        </p:nvSpPr>
        <p:spPr>
          <a:xfrm>
            <a:off x="4762052" y="990600"/>
            <a:ext cx="3566160" cy="51355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9ECBDD-2A72-DA47-A6FC-379AE110C089}" type="datetimeFigureOut">
              <a:rPr lang="en-US" smtClean="0"/>
              <a:t>8/2/16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BE9182-F802-F04F-9FD8-853DD6BD3DCB}"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4746811" y="268288"/>
            <a:ext cx="4114800"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en-US" smtClean="0"/>
              <a:t>Click to edit Master title style</a:t>
            </a:r>
            <a:endParaRPr/>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61365" y="6124014"/>
            <a:ext cx="1752600" cy="365125"/>
          </a:xfrm>
        </p:spPr>
        <p:txBody>
          <a:bodyPr/>
          <a:lstStyle>
            <a:lvl1pPr algn="l">
              <a:defRPr/>
            </a:lvl1pPr>
          </a:lstStyle>
          <a:p>
            <a:fld id="{D69ECBDD-2A72-DA47-A6FC-379AE110C089}" type="datetimeFigureOut">
              <a:rPr lang="en-US" smtClean="0"/>
              <a:t>8/2/16</a:t>
            </a:fld>
            <a:endParaRPr lang="en-US"/>
          </a:p>
        </p:txBody>
      </p:sp>
      <p:sp>
        <p:nvSpPr>
          <p:cNvPr id="6" name="Footer Placeholder 5"/>
          <p:cNvSpPr>
            <a:spLocks noGrp="1"/>
          </p:cNvSpPr>
          <p:nvPr>
            <p:ph type="ftr" sz="quarter" idx="11"/>
          </p:nvPr>
        </p:nvSpPr>
        <p:spPr>
          <a:xfrm>
            <a:off x="174812" y="6356350"/>
            <a:ext cx="3863788" cy="365125"/>
          </a:xfrm>
        </p:spPr>
        <p:txBody>
          <a:bodyPr/>
          <a:lstStyle/>
          <a:p>
            <a:endParaRPr lang="en-US"/>
          </a:p>
        </p:txBody>
      </p:sp>
      <p:sp>
        <p:nvSpPr>
          <p:cNvPr id="7" name="Slide Number Placeholder 6"/>
          <p:cNvSpPr>
            <a:spLocks noGrp="1"/>
          </p:cNvSpPr>
          <p:nvPr>
            <p:ph type="sldNum" sz="quarter" idx="12"/>
          </p:nvPr>
        </p:nvSpPr>
        <p:spPr/>
        <p:txBody>
          <a:bodyPr/>
          <a:lstStyle/>
          <a:p>
            <a:fld id="{77BE9182-F802-F04F-9FD8-853DD6BD3DCB}" type="slidenum">
              <a:rPr lang="en-US" smtClean="0"/>
              <a:t>‹#›</a:t>
            </a:fld>
            <a:endParaRPr lang="en-US"/>
          </a:p>
        </p:txBody>
      </p:sp>
      <p:sp>
        <p:nvSpPr>
          <p:cNvPr id="10" name="Picture Placeholder 9"/>
          <p:cNvSpPr>
            <a:spLocks noGrp="1"/>
          </p:cNvSpPr>
          <p:nvPr>
            <p:ph type="pic" sz="quarter" idx="13"/>
          </p:nvPr>
        </p:nvSpPr>
        <p:spPr>
          <a:xfrm>
            <a:off x="4760258" y="990600"/>
            <a:ext cx="4096512" cy="5611813"/>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8" name="Rectangle 7"/>
          <p:cNvSpPr/>
          <p:nvPr/>
        </p:nvSpPr>
        <p:spPr>
          <a:xfrm>
            <a:off x="7216775" y="268288"/>
            <a:ext cx="1639457"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269874" y="268288"/>
            <a:ext cx="6858000"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9ECBDD-2A72-DA47-A6FC-379AE110C089}" type="datetimeFigureOut">
              <a:rPr lang="en-US" smtClean="0"/>
              <a:t>8/2/16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BE9182-F802-F04F-9FD8-853DD6BD3DCB}"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4 Pictures with Caption">
    <p:spTree>
      <p:nvGrpSpPr>
        <p:cNvPr id="1" name=""/>
        <p:cNvGrpSpPr/>
        <p:nvPr/>
      </p:nvGrpSpPr>
      <p:grpSpPr>
        <a:xfrm>
          <a:off x="0" y="0"/>
          <a:ext cx="0" cy="0"/>
          <a:chOff x="0" y="0"/>
          <a:chExt cx="0" cy="0"/>
        </a:xfrm>
      </p:grpSpPr>
      <p:sp>
        <p:nvSpPr>
          <p:cNvPr id="8" name="Rectangle 7"/>
          <p:cNvSpPr/>
          <p:nvPr/>
        </p:nvSpPr>
        <p:spPr>
          <a:xfrm>
            <a:off x="8135471" y="268288"/>
            <a:ext cx="720761"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269874" y="268288"/>
            <a:ext cx="3006726"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9ECBDD-2A72-DA47-A6FC-379AE110C089}" type="datetimeFigureOut">
              <a:rPr lang="en-US" smtClean="0"/>
              <a:t>8/2/16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BE9182-F802-F04F-9FD8-853DD6BD3DCB}" type="slidenum">
              <a:rPr lang="en-US" smtClean="0"/>
              <a:t>‹#›</a:t>
            </a:fld>
            <a:endParaRPr lang="en-US"/>
          </a:p>
        </p:txBody>
      </p:sp>
      <p:sp>
        <p:nvSpPr>
          <p:cNvPr id="10" name="Picture Placeholder 2"/>
          <p:cNvSpPr>
            <a:spLocks noGrp="1"/>
          </p:cNvSpPr>
          <p:nvPr>
            <p:ph type="pic" idx="13"/>
          </p:nvPr>
        </p:nvSpPr>
        <p:spPr>
          <a:xfrm>
            <a:off x="3352800" y="268288"/>
            <a:ext cx="47019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1" name="Picture Placeholder 2"/>
          <p:cNvSpPr>
            <a:spLocks noGrp="1"/>
          </p:cNvSpPr>
          <p:nvPr>
            <p:ph type="pic" idx="14"/>
          </p:nvPr>
        </p:nvSpPr>
        <p:spPr>
          <a:xfrm>
            <a:off x="33528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2" name="Picture Placeholder 2"/>
          <p:cNvSpPr>
            <a:spLocks noGrp="1"/>
          </p:cNvSpPr>
          <p:nvPr>
            <p:ph type="pic" idx="15"/>
          </p:nvPr>
        </p:nvSpPr>
        <p:spPr>
          <a:xfrm>
            <a:off x="57505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D69ECBDD-2A72-DA47-A6FC-379AE110C089}" type="datetimeFigureOut">
              <a:rPr lang="en-US" smtClean="0"/>
              <a:t>8/2/16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BE9182-F802-F04F-9FD8-853DD6BD3DCB}"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543799" y="1035424"/>
            <a:ext cx="1322295" cy="5090739"/>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1035424"/>
            <a:ext cx="6019800" cy="5109789"/>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D69ECBDD-2A72-DA47-A6FC-379AE110C089}" type="datetimeFigureOut">
              <a:rPr lang="en-US" smtClean="0"/>
              <a:t>8/2/16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BE9182-F802-F04F-9FD8-853DD6BD3DC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D69ECBDD-2A72-DA47-A6FC-379AE110C089}" type="datetimeFigureOut">
              <a:rPr lang="en-US" smtClean="0"/>
              <a:t>8/2/16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BE9182-F802-F04F-9FD8-853DD6BD3DC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7" name="Rectangle 6"/>
          <p:cNvSpPr/>
          <p:nvPr/>
        </p:nvSpPr>
        <p:spPr>
          <a:xfrm>
            <a:off x="3186953" y="268288"/>
            <a:ext cx="5669280" cy="256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399" y="4171950"/>
            <a:ext cx="5457919" cy="1085850"/>
          </a:xfrm>
        </p:spPr>
        <p:txBody>
          <a:bodyPr>
            <a:normAutofit/>
          </a:bodyPr>
          <a:lstStyle>
            <a:lvl1pPr>
              <a:defRPr sz="4600"/>
            </a:lvl1pPr>
          </a:lstStyle>
          <a:p>
            <a:r>
              <a:rPr lang="en-US" smtClean="0"/>
              <a:t>Click to edit Master title style</a:t>
            </a:r>
            <a:endParaRPr/>
          </a:p>
        </p:txBody>
      </p:sp>
      <p:sp>
        <p:nvSpPr>
          <p:cNvPr id="3" name="Subtitle 2"/>
          <p:cNvSpPr>
            <a:spLocks noGrp="1"/>
          </p:cNvSpPr>
          <p:nvPr>
            <p:ph type="subTitle" idx="1"/>
          </p:nvPr>
        </p:nvSpPr>
        <p:spPr>
          <a:xfrm>
            <a:off x="3200401" y="5257799"/>
            <a:ext cx="5457918" cy="618565"/>
          </a:xfrm>
        </p:spPr>
        <p:txBody>
          <a:bodyPr>
            <a:normAutofit/>
          </a:bodyPr>
          <a:lstStyle>
            <a:lvl1pPr marL="0" indent="0" algn="l">
              <a:spcBef>
                <a:spcPct val="0"/>
              </a:spcBef>
              <a:buNone/>
              <a:defRPr sz="1600">
                <a:solidFill>
                  <a:schemeClr val="tx2"/>
                </a:solidFill>
              </a:defRPr>
            </a:lvl1pPr>
            <a:lvl2pPr marL="457200" indent="0" algn="ctr">
              <a:spcBef>
                <a:spcPct val="0"/>
              </a:spcBef>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3276600" y="389965"/>
            <a:ext cx="5499847" cy="365125"/>
          </a:xfrm>
        </p:spPr>
        <p:txBody>
          <a:bodyPr/>
          <a:lstStyle>
            <a:lvl1pPr>
              <a:defRPr sz="2200" b="0" baseline="0">
                <a:solidFill>
                  <a:schemeClr val="bg1"/>
                </a:solidFill>
              </a:defRPr>
            </a:lvl1pPr>
          </a:lstStyle>
          <a:p>
            <a:fld id="{D69ECBDD-2A72-DA47-A6FC-379AE110C089}" type="datetimeFigureOut">
              <a:rPr lang="en-US" smtClean="0"/>
              <a:t>8/2/16</a:t>
            </a:fld>
            <a:endParaRPr lang="en-US"/>
          </a:p>
        </p:txBody>
      </p:sp>
      <p:sp>
        <p:nvSpPr>
          <p:cNvPr id="5" name="Footer Placeholder 4"/>
          <p:cNvSpPr>
            <a:spLocks noGrp="1"/>
          </p:cNvSpPr>
          <p:nvPr>
            <p:ph type="ftr" sz="quarter" idx="11"/>
          </p:nvPr>
        </p:nvSpPr>
        <p:spPr>
          <a:xfrm>
            <a:off x="3213847" y="6356350"/>
            <a:ext cx="4734112" cy="365125"/>
          </a:xfrm>
        </p:spPr>
        <p:txBody>
          <a:bodyPr/>
          <a:lstStyle/>
          <a:p>
            <a:endParaRPr lang="en-US"/>
          </a:p>
        </p:txBody>
      </p:sp>
      <p:sp>
        <p:nvSpPr>
          <p:cNvPr id="6" name="Slide Number Placeholder 5"/>
          <p:cNvSpPr>
            <a:spLocks noGrp="1"/>
          </p:cNvSpPr>
          <p:nvPr>
            <p:ph type="sldNum" sz="quarter" idx="12"/>
          </p:nvPr>
        </p:nvSpPr>
        <p:spPr>
          <a:xfrm>
            <a:off x="8265459"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77BE9182-F802-F04F-9FD8-853DD6BD3DCB}" type="slidenum">
              <a:rPr lang="en-US" smtClean="0"/>
              <a:t>‹#›</a:t>
            </a:fld>
            <a:endParaRPr lang="en-US"/>
          </a:p>
        </p:txBody>
      </p:sp>
      <p:sp>
        <p:nvSpPr>
          <p:cNvPr id="9" name="Picture Placeholder 8"/>
          <p:cNvSpPr>
            <a:spLocks noGrp="1"/>
          </p:cNvSpPr>
          <p:nvPr>
            <p:ph type="pic" sz="quarter" idx="13"/>
          </p:nvPr>
        </p:nvSpPr>
        <p:spPr>
          <a:xfrm>
            <a:off x="3200400" y="2877671"/>
            <a:ext cx="5646867" cy="1280160"/>
          </a:xfrm>
        </p:spPr>
        <p:txBody>
          <a:bodyPr/>
          <a:lstStyle>
            <a:lvl1pPr>
              <a:buNone/>
              <a:defRPr/>
            </a:lvl1pPr>
          </a:lstStyle>
          <a:p>
            <a:r>
              <a:rPr lang="en-US" smtClean="0"/>
              <a:t>Drag picture to placeholder or click icon to add</a:t>
            </a:r>
            <a:endParaRPr/>
          </a:p>
        </p:txBody>
      </p:sp>
      <p:sp>
        <p:nvSpPr>
          <p:cNvPr id="10" name="Rectangle 9"/>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7" name="Rectangle 6"/>
          <p:cNvSpPr/>
          <p:nvPr/>
        </p:nvSpPr>
        <p:spPr>
          <a:xfrm>
            <a:off x="269875"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78423" y="914400"/>
            <a:ext cx="6508377" cy="1143000"/>
          </a:xfrm>
        </p:spPr>
        <p:txBody>
          <a:bodyPr/>
          <a:lstStyle/>
          <a:p>
            <a:r>
              <a:rPr lang="en-US" smtClean="0"/>
              <a:t>Click to edit Master title style</a:t>
            </a:r>
            <a:endParaRPr/>
          </a:p>
        </p:txBody>
      </p:sp>
      <p:sp>
        <p:nvSpPr>
          <p:cNvPr id="3" name="Content Placeholder 2"/>
          <p:cNvSpPr>
            <a:spLocks noGrp="1"/>
          </p:cNvSpPr>
          <p:nvPr>
            <p:ph idx="1"/>
          </p:nvPr>
        </p:nvSpPr>
        <p:spPr>
          <a:xfrm>
            <a:off x="2178423" y="2209800"/>
            <a:ext cx="6508377" cy="3916363"/>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D69ECBDD-2A72-DA47-A6FC-379AE110C089}" type="datetimeFigureOut">
              <a:rPr lang="en-US" smtClean="0"/>
              <a:t>8/2/16</a:t>
            </a:fld>
            <a:endParaRPr lang="en-US"/>
          </a:p>
        </p:txBody>
      </p:sp>
      <p:sp>
        <p:nvSpPr>
          <p:cNvPr id="5" name="Footer Placeholder 4"/>
          <p:cNvSpPr>
            <a:spLocks noGrp="1"/>
          </p:cNvSpPr>
          <p:nvPr>
            <p:ph type="ftr" sz="quarter" idx="11"/>
          </p:nvPr>
        </p:nvSpPr>
        <p:spPr>
          <a:xfrm>
            <a:off x="2178423" y="6356350"/>
            <a:ext cx="4926852" cy="365125"/>
          </a:xfrm>
        </p:spPr>
        <p:txBody>
          <a:bodyPr/>
          <a:lstStyle/>
          <a:p>
            <a:endParaRPr lang="en-US"/>
          </a:p>
        </p:txBody>
      </p:sp>
      <p:sp>
        <p:nvSpPr>
          <p:cNvPr id="6" name="Slide Number Placeholder 5"/>
          <p:cNvSpPr>
            <a:spLocks noGrp="1"/>
          </p:cNvSpPr>
          <p:nvPr>
            <p:ph type="sldNum" sz="quarter" idx="12"/>
          </p:nvPr>
        </p:nvSpPr>
        <p:spPr>
          <a:xfrm>
            <a:off x="331694" y="361016"/>
            <a:ext cx="506506" cy="365125"/>
          </a:xfrm>
        </p:spPr>
        <p:txBody>
          <a:bodyPr/>
          <a:lstStyle/>
          <a:p>
            <a:fld id="{77BE9182-F802-F04F-9FD8-853DD6BD3DCB}" type="slidenum">
              <a:rPr lang="en-US" smtClean="0"/>
              <a:t>‹#›</a:t>
            </a:fld>
            <a:endParaRPr lang="en-US"/>
          </a:p>
        </p:txBody>
      </p:sp>
      <p:sp>
        <p:nvSpPr>
          <p:cNvPr id="9" name="Picture Placeholder 8"/>
          <p:cNvSpPr>
            <a:spLocks noGrp="1"/>
          </p:cNvSpPr>
          <p:nvPr>
            <p:ph type="pic" sz="quarter" idx="13"/>
          </p:nvPr>
        </p:nvSpPr>
        <p:spPr>
          <a:xfrm>
            <a:off x="269875" y="1976718"/>
            <a:ext cx="1645920" cy="4625788"/>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7758952" y="268288"/>
            <a:ext cx="1099073" cy="635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09801" y="3429000"/>
            <a:ext cx="4966446" cy="1398494"/>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2209801"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562600" y="6356350"/>
            <a:ext cx="1622612" cy="365125"/>
          </a:xfrm>
        </p:spPr>
        <p:txBody>
          <a:bodyPr/>
          <a:lstStyle/>
          <a:p>
            <a:fld id="{D69ECBDD-2A72-DA47-A6FC-379AE110C089}" type="datetimeFigureOut">
              <a:rPr lang="en-US" smtClean="0"/>
              <a:t>8/2/16</a:t>
            </a:fld>
            <a:endParaRPr lang="en-US"/>
          </a:p>
        </p:txBody>
      </p:sp>
      <p:sp>
        <p:nvSpPr>
          <p:cNvPr id="5" name="Footer Placeholder 4"/>
          <p:cNvSpPr>
            <a:spLocks noGrp="1"/>
          </p:cNvSpPr>
          <p:nvPr>
            <p:ph type="ftr" sz="quarter" idx="11"/>
          </p:nvPr>
        </p:nvSpPr>
        <p:spPr>
          <a:xfrm>
            <a:off x="174812" y="6356350"/>
            <a:ext cx="5311588" cy="365125"/>
          </a:xfrm>
        </p:spPr>
        <p:txBody>
          <a:bodyPr/>
          <a:lstStyle/>
          <a:p>
            <a:endParaRPr lang="en-US"/>
          </a:p>
        </p:txBody>
      </p:sp>
      <p:sp>
        <p:nvSpPr>
          <p:cNvPr id="6" name="Slide Number Placeholder 5"/>
          <p:cNvSpPr>
            <a:spLocks noGrp="1"/>
          </p:cNvSpPr>
          <p:nvPr>
            <p:ph type="sldNum" sz="quarter" idx="12"/>
          </p:nvPr>
        </p:nvSpPr>
        <p:spPr/>
        <p:txBody>
          <a:bodyPr/>
          <a:lstStyle/>
          <a:p>
            <a:fld id="{77BE9182-F802-F04F-9FD8-853DD6BD3DC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7" name="Rectangle 6"/>
          <p:cNvSpPr/>
          <p:nvPr/>
        </p:nvSpPr>
        <p:spPr>
          <a:xfrm>
            <a:off x="269875" y="4773706"/>
            <a:ext cx="2971800" cy="1844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720354" y="3429001"/>
            <a:ext cx="4966446" cy="1398494"/>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3720354"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a:xfrm>
            <a:off x="351212" y="6104965"/>
            <a:ext cx="506506" cy="365125"/>
          </a:xfrm>
        </p:spPr>
        <p:txBody>
          <a:bodyPr/>
          <a:lstStyle/>
          <a:p>
            <a:fld id="{77BE9182-F802-F04F-9FD8-853DD6BD3DCB}" type="slidenum">
              <a:rPr lang="en-US" smtClean="0"/>
              <a:t>‹#›</a:t>
            </a:fld>
            <a:endParaRPr lang="en-US"/>
          </a:p>
        </p:txBody>
      </p:sp>
      <p:sp>
        <p:nvSpPr>
          <p:cNvPr id="9" name="Picture Placeholder 8"/>
          <p:cNvSpPr>
            <a:spLocks noGrp="1"/>
          </p:cNvSpPr>
          <p:nvPr>
            <p:ph type="pic" sz="quarter" idx="13"/>
          </p:nvPr>
        </p:nvSpPr>
        <p:spPr>
          <a:xfrm>
            <a:off x="269874" y="268288"/>
            <a:ext cx="2971800" cy="4438650"/>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28244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D69ECBDD-2A72-DA47-A6FC-379AE110C089}" type="datetimeFigureOut">
              <a:rPr lang="en-US" smtClean="0"/>
              <a:t>8/2/16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BE9182-F802-F04F-9FD8-853DD6BD3DC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88352" cy="1143000"/>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457200"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279391"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279391"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D69ECBDD-2A72-DA47-A6FC-379AE110C089}" type="datetimeFigureOut">
              <a:rPr lang="en-US" smtClean="0"/>
              <a:t>8/2/16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BE9182-F802-F04F-9FD8-853DD6BD3DC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57199" y="2214562"/>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D69ECBDD-2A72-DA47-A6FC-379AE110C089}" type="datetimeFigureOut">
              <a:rPr lang="en-US" smtClean="0"/>
              <a:t>8/2/16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BE9182-F802-F04F-9FD8-853DD6BD3DCB}" type="slidenum">
              <a:rPr lang="en-US" smtClean="0"/>
              <a:t>‹#›</a:t>
            </a:fld>
            <a:endParaRPr lang="en-US"/>
          </a:p>
        </p:txBody>
      </p:sp>
      <p:sp>
        <p:nvSpPr>
          <p:cNvPr id="9" name="Content Placeholder 2"/>
          <p:cNvSpPr>
            <a:spLocks noGrp="1"/>
          </p:cNvSpPr>
          <p:nvPr>
            <p:ph sz="half" idx="13"/>
          </p:nvPr>
        </p:nvSpPr>
        <p:spPr>
          <a:xfrm>
            <a:off x="457199" y="422497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914400"/>
            <a:ext cx="6508377" cy="1143000"/>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457199" y="2209800"/>
            <a:ext cx="6508377" cy="3916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7198659" y="6356350"/>
            <a:ext cx="1752600" cy="365125"/>
          </a:xfrm>
          <a:prstGeom prst="rect">
            <a:avLst/>
          </a:prstGeom>
        </p:spPr>
        <p:txBody>
          <a:bodyPr vert="horz" lIns="91440" tIns="45720" rIns="91440" bIns="45720" rtlCol="0" anchor="ctr"/>
          <a:lstStyle>
            <a:lvl1pPr algn="r">
              <a:defRPr sz="1100" b="1">
                <a:solidFill>
                  <a:schemeClr val="tx2">
                    <a:lumMod val="60000"/>
                    <a:lumOff val="40000"/>
                  </a:schemeClr>
                </a:solidFill>
              </a:defRPr>
            </a:lvl1pPr>
          </a:lstStyle>
          <a:p>
            <a:fld id="{D69ECBDD-2A72-DA47-A6FC-379AE110C089}" type="datetimeFigureOut">
              <a:rPr lang="en-US" smtClean="0"/>
              <a:t>8/2/16</a:t>
            </a:fld>
            <a:endParaRPr lang="en-US"/>
          </a:p>
        </p:txBody>
      </p:sp>
      <p:sp>
        <p:nvSpPr>
          <p:cNvPr id="5" name="Footer Placeholder 4"/>
          <p:cNvSpPr>
            <a:spLocks noGrp="1"/>
          </p:cNvSpPr>
          <p:nvPr>
            <p:ph type="ftr" sz="quarter" idx="3"/>
          </p:nvPr>
        </p:nvSpPr>
        <p:spPr>
          <a:xfrm>
            <a:off x="174812" y="6356350"/>
            <a:ext cx="6007100" cy="365125"/>
          </a:xfrm>
          <a:prstGeom prst="rect">
            <a:avLst/>
          </a:prstGeom>
        </p:spPr>
        <p:txBody>
          <a:bodyPr vert="horz" lIns="91440" tIns="45720" rIns="91440" bIns="45720" rtlCol="0" anchor="ctr"/>
          <a:lstStyle>
            <a:lvl1pPr algn="l">
              <a:defRPr sz="1100" b="1">
                <a:solidFill>
                  <a:schemeClr val="tx2">
                    <a:lumMod val="60000"/>
                    <a:lumOff val="40000"/>
                  </a:schemeClr>
                </a:solidFill>
              </a:defRPr>
            </a:lvl1pPr>
          </a:lstStyle>
          <a:p>
            <a:endParaRPr lang="en-US"/>
          </a:p>
        </p:txBody>
      </p:sp>
      <p:sp>
        <p:nvSpPr>
          <p:cNvPr id="6" name="Slide Number Placeholder 5"/>
          <p:cNvSpPr>
            <a:spLocks noGrp="1"/>
          </p:cNvSpPr>
          <p:nvPr>
            <p:ph type="sldNum" sz="quarter" idx="4"/>
          </p:nvPr>
        </p:nvSpPr>
        <p:spPr>
          <a:xfrm>
            <a:off x="8256494" y="361016"/>
            <a:ext cx="506506" cy="365125"/>
          </a:xfrm>
          <a:prstGeom prst="rect">
            <a:avLst/>
          </a:prstGeom>
        </p:spPr>
        <p:txBody>
          <a:bodyPr vert="horz" lIns="91440" tIns="45720" rIns="91440" bIns="45720" rtlCol="0" anchor="ctr"/>
          <a:lstStyle>
            <a:lvl1pPr algn="r">
              <a:defRPr sz="2200" b="1">
                <a:solidFill>
                  <a:schemeClr val="bg1"/>
                </a:solidFill>
              </a:defRPr>
            </a:lvl1pPr>
          </a:lstStyle>
          <a:p>
            <a:fld id="{77BE9182-F802-F04F-9FD8-853DD6BD3DC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www.safercar.gov/" TargetMode="External"/><Relationship Id="rId4" Type="http://schemas.openxmlformats.org/officeDocument/2006/relationships/image" Target="../media/image1.png"/><Relationship Id="rId5" Type="http://schemas.microsoft.com/office/2007/relationships/hdphoto" Target="../media/hdphoto1.wdp"/><Relationship Id="rId6" Type="http://schemas.openxmlformats.org/officeDocument/2006/relationships/image" Target="../media/image2.png"/><Relationship Id="rId7"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hyperlink" Target="mailto:ld.mcgowan@vanderbilt.edu" TargetMode="External"/><Relationship Id="rId4" Type="http://schemas.openxmlformats.org/officeDocument/2006/relationships/image" Target="../media/image1.png"/><Relationship Id="rId5" Type="http://schemas.microsoft.com/office/2007/relationships/hdphoto" Target="../media/hdphoto1.wdp"/><Relationship Id="rId6" Type="http://schemas.openxmlformats.org/officeDocument/2006/relationships/image" Target="../media/image2.png"/><Relationship Id="rId7"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hyperlink" Target="mailto:ryan.t.jarrett@vanderbilt.edu" TargetMode="Externa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00400" y="2982244"/>
            <a:ext cx="5458968" cy="1048684"/>
          </a:xfrm>
        </p:spPr>
        <p:txBody>
          <a:bodyPr>
            <a:noAutofit/>
          </a:bodyPr>
          <a:lstStyle/>
          <a:p>
            <a:r>
              <a:rPr lang="en-US" sz="3600" dirty="0">
                <a:solidFill>
                  <a:schemeClr val="bg1"/>
                </a:solidFill>
              </a:rPr>
              <a:t>Assessing the Association Between Accident Injury Severity and NCAP Car Safety Ratings</a:t>
            </a:r>
          </a:p>
        </p:txBody>
      </p:sp>
      <p:sp>
        <p:nvSpPr>
          <p:cNvPr id="3" name="Subtitle 2"/>
          <p:cNvSpPr>
            <a:spLocks noGrp="1"/>
          </p:cNvSpPr>
          <p:nvPr>
            <p:ph type="subTitle" idx="1"/>
          </p:nvPr>
        </p:nvSpPr>
        <p:spPr>
          <a:xfrm>
            <a:off x="3200400" y="4266629"/>
            <a:ext cx="5458968" cy="777513"/>
          </a:xfrm>
        </p:spPr>
        <p:txBody>
          <a:bodyPr>
            <a:noAutofit/>
          </a:bodyPr>
          <a:lstStyle/>
          <a:p>
            <a:r>
              <a:rPr lang="en-US" sz="2400" b="1" dirty="0" smtClean="0"/>
              <a:t>Ryan Jarrett</a:t>
            </a:r>
          </a:p>
          <a:p>
            <a:r>
              <a:rPr lang="en-US" sz="2400" b="1" dirty="0" smtClean="0"/>
              <a:t>Lucy D’Agostino McGowan </a:t>
            </a:r>
          </a:p>
          <a:p>
            <a:r>
              <a:rPr lang="en-US" sz="2400" dirty="0" smtClean="0"/>
              <a:t>Department of Biostatistics, Vanderbilt University</a:t>
            </a:r>
            <a:endParaRPr lang="en-US" sz="2400" dirty="0"/>
          </a:p>
        </p:txBody>
      </p:sp>
      <p:grpSp>
        <p:nvGrpSpPr>
          <p:cNvPr id="5" name="Group 4"/>
          <p:cNvGrpSpPr/>
          <p:nvPr/>
        </p:nvGrpSpPr>
        <p:grpSpPr>
          <a:xfrm>
            <a:off x="878021" y="386320"/>
            <a:ext cx="1867003" cy="5635304"/>
            <a:chOff x="878021" y="386320"/>
            <a:chExt cx="1867003" cy="5635304"/>
          </a:xfrm>
        </p:grpSpPr>
        <p:grpSp>
          <p:nvGrpSpPr>
            <p:cNvPr id="14" name="Group 13"/>
            <p:cNvGrpSpPr/>
            <p:nvPr/>
          </p:nvGrpSpPr>
          <p:grpSpPr>
            <a:xfrm>
              <a:off x="878021" y="386320"/>
              <a:ext cx="1867003" cy="5635304"/>
              <a:chOff x="834478" y="364548"/>
              <a:chExt cx="1867003" cy="5635304"/>
            </a:xfrm>
          </p:grpSpPr>
          <p:sp>
            <p:nvSpPr>
              <p:cNvPr id="6" name="Oval 5"/>
              <p:cNvSpPr/>
              <p:nvPr/>
            </p:nvSpPr>
            <p:spPr>
              <a:xfrm rot="5400000" flipV="1">
                <a:off x="907855" y="2311266"/>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3" name="Picture 12"/>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834478" y="2288261"/>
                <a:ext cx="1867003" cy="1867003"/>
              </a:xfrm>
              <a:prstGeom prst="rect">
                <a:avLst/>
              </a:prstGeom>
            </p:spPr>
          </p:pic>
          <p:sp>
            <p:nvSpPr>
              <p:cNvPr id="7" name="Oval 6"/>
              <p:cNvSpPr/>
              <p:nvPr/>
            </p:nvSpPr>
            <p:spPr>
              <a:xfrm rot="5400000" flipV="1">
                <a:off x="907855" y="365138"/>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sp>
            <p:nvSpPr>
              <p:cNvPr id="8" name="Oval 7"/>
              <p:cNvSpPr/>
              <p:nvPr/>
            </p:nvSpPr>
            <p:spPr>
              <a:xfrm rot="5400000" flipV="1">
                <a:off x="907855" y="4280191"/>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4" name="Picture 3"/>
              <p:cNvPicPr>
                <a:picLocks noChangeAspect="1"/>
              </p:cNvPicPr>
              <p:nvPr/>
            </p:nvPicPr>
            <p:blipFill>
              <a:blip r:embed="rId5"/>
              <a:stretch>
                <a:fillRect/>
              </a:stretch>
            </p:blipFill>
            <p:spPr>
              <a:xfrm>
                <a:off x="1043214" y="947104"/>
                <a:ext cx="1449532" cy="555140"/>
              </a:xfrm>
              <a:prstGeom prst="rect">
                <a:avLst/>
              </a:prstGeom>
            </p:spPr>
          </p:pic>
        </p:grpSp>
        <p:pic>
          <p:nvPicPr>
            <p:cNvPr id="11" name="Picture 10"/>
            <p:cNvPicPr>
              <a:picLocks noChangeAspect="1"/>
            </p:cNvPicPr>
            <p:nvPr/>
          </p:nvPicPr>
          <p:blipFill>
            <a:blip r:embed="rId6"/>
            <a:stretch>
              <a:fillRect/>
            </a:stretch>
          </p:blipFill>
          <p:spPr>
            <a:xfrm>
              <a:off x="1151140" y="4859081"/>
              <a:ext cx="1320764" cy="604836"/>
            </a:xfrm>
            <a:prstGeom prst="rect">
              <a:avLst/>
            </a:prstGeom>
          </p:spPr>
        </p:pic>
      </p:grpSp>
    </p:spTree>
    <p:extLst>
      <p:ext uri="{BB962C8B-B14F-4D97-AF65-F5344CB8AC3E}">
        <p14:creationId xmlns:p14="http://schemas.microsoft.com/office/powerpoint/2010/main" val="26663354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Methods – Data Sources</a:t>
            </a:r>
            <a:endParaRPr lang="en-US" dirty="0"/>
          </a:p>
        </p:txBody>
      </p:sp>
      <p:sp>
        <p:nvSpPr>
          <p:cNvPr id="4" name="Content Placeholder 3"/>
          <p:cNvSpPr>
            <a:spLocks noGrp="1"/>
          </p:cNvSpPr>
          <p:nvPr>
            <p:ph idx="1"/>
          </p:nvPr>
        </p:nvSpPr>
        <p:spPr/>
        <p:txBody>
          <a:bodyPr>
            <a:normAutofit lnSpcReduction="10000"/>
          </a:bodyPr>
          <a:lstStyle/>
          <a:p>
            <a:r>
              <a:rPr lang="en-US" dirty="0" smtClean="0"/>
              <a:t>National </a:t>
            </a:r>
            <a:r>
              <a:rPr lang="en-US" dirty="0"/>
              <a:t>Automotive Sampling System (NASS) General Estimates System (GES) for the years 2011-2014. </a:t>
            </a:r>
            <a:endParaRPr lang="en-US" dirty="0" smtClean="0"/>
          </a:p>
          <a:p>
            <a:pPr lvl="1"/>
            <a:r>
              <a:rPr lang="en-US" dirty="0" smtClean="0"/>
              <a:t>Maximum injury severity</a:t>
            </a:r>
          </a:p>
          <a:p>
            <a:pPr lvl="1"/>
            <a:r>
              <a:rPr lang="en-US" dirty="0" smtClean="0"/>
              <a:t>Accident condition variables (weather, point of impact, type of accident etc.)</a:t>
            </a:r>
          </a:p>
          <a:p>
            <a:pPr lvl="1"/>
            <a:r>
              <a:rPr lang="en-US" dirty="0" smtClean="0"/>
              <a:t>Passenger-level variables (age, sex, alcohol, seat-belt use, etc.)</a:t>
            </a:r>
            <a:endParaRPr lang="en-US" dirty="0"/>
          </a:p>
          <a:p>
            <a:r>
              <a:rPr lang="en-US" dirty="0"/>
              <a:t>NHTSA 5-Star Safety Ratings from </a:t>
            </a:r>
            <a:r>
              <a:rPr lang="en-US" u="sng" dirty="0" smtClean="0">
                <a:hlinkClick r:id="rId3"/>
              </a:rPr>
              <a:t>www.safercar.gov</a:t>
            </a:r>
            <a:endParaRPr lang="en-US" u="sng" dirty="0" smtClean="0"/>
          </a:p>
          <a:p>
            <a:pPr lvl="1"/>
            <a:r>
              <a:rPr lang="en-US" dirty="0" smtClean="0"/>
              <a:t>Overall safety rating</a:t>
            </a:r>
          </a:p>
          <a:p>
            <a:pPr lvl="1"/>
            <a:r>
              <a:rPr lang="en-US" dirty="0" smtClean="0"/>
              <a:t>Weight of the vehicle</a:t>
            </a:r>
          </a:p>
          <a:p>
            <a:pPr lvl="1"/>
            <a:endParaRPr lang="en-US" dirty="0"/>
          </a:p>
        </p:txBody>
      </p:sp>
      <p:grpSp>
        <p:nvGrpSpPr>
          <p:cNvPr id="6" name="Group 5"/>
          <p:cNvGrpSpPr>
            <a:grpSpLocks noChangeAspect="1"/>
          </p:cNvGrpSpPr>
          <p:nvPr/>
        </p:nvGrpSpPr>
        <p:grpSpPr>
          <a:xfrm>
            <a:off x="7237258" y="2022767"/>
            <a:ext cx="1524438" cy="4601316"/>
            <a:chOff x="878021" y="386320"/>
            <a:chExt cx="1867003" cy="5635304"/>
          </a:xfrm>
        </p:grpSpPr>
        <p:grpSp>
          <p:nvGrpSpPr>
            <p:cNvPr id="7" name="Group 6"/>
            <p:cNvGrpSpPr/>
            <p:nvPr/>
          </p:nvGrpSpPr>
          <p:grpSpPr>
            <a:xfrm>
              <a:off x="878021" y="386320"/>
              <a:ext cx="1867003" cy="5635304"/>
              <a:chOff x="834478" y="364548"/>
              <a:chExt cx="1867003" cy="5635304"/>
            </a:xfrm>
          </p:grpSpPr>
          <p:sp>
            <p:nvSpPr>
              <p:cNvPr id="9" name="Oval 8"/>
              <p:cNvSpPr/>
              <p:nvPr/>
            </p:nvSpPr>
            <p:spPr>
              <a:xfrm rot="5400000" flipV="1">
                <a:off x="907855" y="2311266"/>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0" name="Picture 9"/>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834478" y="2288261"/>
                <a:ext cx="1867003" cy="1867003"/>
              </a:xfrm>
              <a:prstGeom prst="rect">
                <a:avLst/>
              </a:prstGeom>
            </p:spPr>
          </p:pic>
          <p:sp>
            <p:nvSpPr>
              <p:cNvPr id="11" name="Oval 10"/>
              <p:cNvSpPr/>
              <p:nvPr/>
            </p:nvSpPr>
            <p:spPr>
              <a:xfrm rot="5400000" flipV="1">
                <a:off x="907855" y="365138"/>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sp>
            <p:nvSpPr>
              <p:cNvPr id="12" name="Oval 11"/>
              <p:cNvSpPr/>
              <p:nvPr/>
            </p:nvSpPr>
            <p:spPr>
              <a:xfrm rot="5400000" flipV="1">
                <a:off x="907855" y="4280191"/>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3" name="Picture 12"/>
              <p:cNvPicPr>
                <a:picLocks noChangeAspect="1"/>
              </p:cNvPicPr>
              <p:nvPr/>
            </p:nvPicPr>
            <p:blipFill>
              <a:blip r:embed="rId6"/>
              <a:stretch>
                <a:fillRect/>
              </a:stretch>
            </p:blipFill>
            <p:spPr>
              <a:xfrm>
                <a:off x="1043214" y="947104"/>
                <a:ext cx="1449532" cy="555140"/>
              </a:xfrm>
              <a:prstGeom prst="rect">
                <a:avLst/>
              </a:prstGeom>
            </p:spPr>
          </p:pic>
        </p:grpSp>
        <p:pic>
          <p:nvPicPr>
            <p:cNvPr id="8" name="Picture 7"/>
            <p:cNvPicPr>
              <a:picLocks noChangeAspect="1"/>
            </p:cNvPicPr>
            <p:nvPr/>
          </p:nvPicPr>
          <p:blipFill>
            <a:blip r:embed="rId7"/>
            <a:stretch>
              <a:fillRect/>
            </a:stretch>
          </p:blipFill>
          <p:spPr>
            <a:xfrm>
              <a:off x="1151140" y="4859081"/>
              <a:ext cx="1320764" cy="604836"/>
            </a:xfrm>
            <a:prstGeom prst="rect">
              <a:avLst/>
            </a:prstGeom>
          </p:spPr>
        </p:pic>
      </p:grpSp>
    </p:spTree>
    <p:extLst>
      <p:ext uri="{BB962C8B-B14F-4D97-AF65-F5344CB8AC3E}">
        <p14:creationId xmlns:p14="http://schemas.microsoft.com/office/powerpoint/2010/main" val="83594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0995" y="0"/>
            <a:ext cx="8698427" cy="4539343"/>
          </a:xfrm>
          <a:prstGeom prst="rect">
            <a:avLst/>
          </a:prstGeom>
        </p:spPr>
      </p:pic>
      <p:sp>
        <p:nvSpPr>
          <p:cNvPr id="6" name="Document 5"/>
          <p:cNvSpPr/>
          <p:nvPr/>
        </p:nvSpPr>
        <p:spPr>
          <a:xfrm>
            <a:off x="195681" y="3050040"/>
            <a:ext cx="8398700" cy="3873274"/>
          </a:xfrm>
          <a:prstGeom prst="flowChartDocument">
            <a:avLst/>
          </a:prstGeom>
          <a:solidFill>
            <a:schemeClr val="accent3"/>
          </a:solid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2"/>
                </a:solidFill>
                <a:latin typeface="Courier New" charset="0"/>
                <a:ea typeface="Courier New" charset="0"/>
                <a:cs typeface="Courier New" charset="0"/>
              </a:rPr>
              <a:t>htmlTree2 &lt;- </a:t>
            </a:r>
            <a:r>
              <a:rPr lang="en-US" sz="1600" dirty="0" err="1">
                <a:solidFill>
                  <a:schemeClr val="tx2"/>
                </a:solidFill>
                <a:latin typeface="Courier New" charset="0"/>
                <a:ea typeface="Courier New" charset="0"/>
                <a:cs typeface="Courier New" charset="0"/>
              </a:rPr>
              <a:t>readLines</a:t>
            </a:r>
            <a:r>
              <a:rPr lang="en-US" sz="1600" dirty="0">
                <a:solidFill>
                  <a:schemeClr val="tx2"/>
                </a:solidFill>
                <a:latin typeface="Courier New" charset="0"/>
                <a:ea typeface="Courier New" charset="0"/>
                <a:cs typeface="Courier New" charset="0"/>
              </a:rPr>
              <a:t>(url2, warn="F")   </a:t>
            </a:r>
            <a:r>
              <a:rPr lang="en-US" sz="1600" dirty="0" err="1">
                <a:solidFill>
                  <a:schemeClr val="tx2"/>
                </a:solidFill>
                <a:latin typeface="Courier New" charset="0"/>
                <a:ea typeface="Courier New" charset="0"/>
                <a:cs typeface="Courier New" charset="0"/>
              </a:rPr>
              <a:t>weight.text</a:t>
            </a:r>
            <a:r>
              <a:rPr lang="en-US" sz="1600" dirty="0">
                <a:solidFill>
                  <a:schemeClr val="tx2"/>
                </a:solidFill>
                <a:latin typeface="Courier New" charset="0"/>
                <a:ea typeface="Courier New" charset="0"/>
                <a:cs typeface="Courier New" charset="0"/>
              </a:rPr>
              <a:t> &lt;- htmlTree2[</a:t>
            </a:r>
            <a:r>
              <a:rPr lang="en-US" sz="1600" dirty="0" err="1">
                <a:solidFill>
                  <a:schemeClr val="tx2"/>
                </a:solidFill>
                <a:latin typeface="Courier New" charset="0"/>
                <a:ea typeface="Courier New" charset="0"/>
                <a:cs typeface="Courier New" charset="0"/>
              </a:rPr>
              <a:t>grep</a:t>
            </a:r>
            <a:r>
              <a:rPr lang="en-US" sz="1600" dirty="0">
                <a:solidFill>
                  <a:schemeClr val="tx2"/>
                </a:solidFill>
                <a:latin typeface="Courier New" charset="0"/>
                <a:ea typeface="Courier New" charset="0"/>
                <a:cs typeface="Courier New" charset="0"/>
              </a:rPr>
              <a:t>("Vehicle Test Weight", htmlTree2)]  </a:t>
            </a:r>
            <a:r>
              <a:rPr lang="en-US" sz="1600" dirty="0" err="1">
                <a:solidFill>
                  <a:schemeClr val="tx2"/>
                </a:solidFill>
                <a:latin typeface="Courier New" charset="0"/>
                <a:ea typeface="Courier New" charset="0"/>
                <a:cs typeface="Courier New" charset="0"/>
              </a:rPr>
              <a:t>vehicle.weight</a:t>
            </a:r>
            <a:r>
              <a:rPr lang="en-US" sz="1600" dirty="0">
                <a:solidFill>
                  <a:schemeClr val="tx2"/>
                </a:solidFill>
                <a:latin typeface="Courier New" charset="0"/>
                <a:ea typeface="Courier New" charset="0"/>
                <a:cs typeface="Courier New" charset="0"/>
              </a:rPr>
              <a:t> &lt;-sub(".*?Weight: (.*?) lbs.*", "\\1", </a:t>
            </a:r>
            <a:r>
              <a:rPr lang="en-US" sz="1600" dirty="0" err="1">
                <a:solidFill>
                  <a:schemeClr val="tx2"/>
                </a:solidFill>
                <a:latin typeface="Courier New" charset="0"/>
                <a:ea typeface="Courier New" charset="0"/>
                <a:cs typeface="Courier New" charset="0"/>
              </a:rPr>
              <a:t>weight.text</a:t>
            </a:r>
            <a:r>
              <a:rPr lang="en-US" sz="1600" dirty="0">
                <a:solidFill>
                  <a:schemeClr val="tx2"/>
                </a:solidFill>
                <a:latin typeface="Courier New" charset="0"/>
                <a:ea typeface="Courier New" charset="0"/>
                <a:cs typeface="Courier New" charset="0"/>
              </a:rPr>
              <a:t>)  </a:t>
            </a:r>
            <a:r>
              <a:rPr lang="en-US" sz="1600" dirty="0" err="1">
                <a:solidFill>
                  <a:schemeClr val="tx2"/>
                </a:solidFill>
                <a:latin typeface="Courier New" charset="0"/>
                <a:ea typeface="Courier New" charset="0"/>
                <a:cs typeface="Courier New" charset="0"/>
              </a:rPr>
              <a:t>vehicle.weight</a:t>
            </a:r>
            <a:r>
              <a:rPr lang="en-US" sz="1600" dirty="0">
                <a:solidFill>
                  <a:schemeClr val="tx2"/>
                </a:solidFill>
                <a:latin typeface="Courier New" charset="0"/>
                <a:ea typeface="Courier New" charset="0"/>
                <a:cs typeface="Courier New" charset="0"/>
              </a:rPr>
              <a:t> &lt;- </a:t>
            </a:r>
            <a:r>
              <a:rPr lang="en-US" sz="1600" dirty="0" err="1">
                <a:solidFill>
                  <a:schemeClr val="tx2"/>
                </a:solidFill>
                <a:latin typeface="Courier New" charset="0"/>
                <a:ea typeface="Courier New" charset="0"/>
                <a:cs typeface="Courier New" charset="0"/>
              </a:rPr>
              <a:t>as.integer</a:t>
            </a:r>
            <a:r>
              <a:rPr lang="en-US" sz="1600" dirty="0">
                <a:solidFill>
                  <a:schemeClr val="tx2"/>
                </a:solidFill>
                <a:latin typeface="Courier New" charset="0"/>
                <a:ea typeface="Courier New" charset="0"/>
                <a:cs typeface="Courier New" charset="0"/>
              </a:rPr>
              <a:t>(</a:t>
            </a:r>
            <a:r>
              <a:rPr lang="en-US" sz="1600" dirty="0" err="1">
                <a:solidFill>
                  <a:schemeClr val="tx2"/>
                </a:solidFill>
                <a:latin typeface="Courier New" charset="0"/>
                <a:ea typeface="Courier New" charset="0"/>
                <a:cs typeface="Courier New" charset="0"/>
              </a:rPr>
              <a:t>vehicle.weight</a:t>
            </a:r>
            <a:r>
              <a:rPr lang="en-US" sz="1600" dirty="0">
                <a:solidFill>
                  <a:schemeClr val="tx2"/>
                </a:solidFill>
                <a:latin typeface="Courier New" charset="0"/>
                <a:ea typeface="Courier New" charset="0"/>
                <a:cs typeface="Courier New" charset="0"/>
              </a:rPr>
              <a:t>)    # get safety ratings  </a:t>
            </a:r>
            <a:r>
              <a:rPr lang="en-US" sz="1600" dirty="0" err="1">
                <a:solidFill>
                  <a:schemeClr val="tx2"/>
                </a:solidFill>
                <a:latin typeface="Courier New" charset="0"/>
                <a:ea typeface="Courier New" charset="0"/>
                <a:cs typeface="Courier New" charset="0"/>
              </a:rPr>
              <a:t>star.text</a:t>
            </a:r>
            <a:r>
              <a:rPr lang="en-US" sz="1600" dirty="0">
                <a:solidFill>
                  <a:schemeClr val="tx2"/>
                </a:solidFill>
                <a:latin typeface="Courier New" charset="0"/>
                <a:ea typeface="Courier New" charset="0"/>
                <a:cs typeface="Courier New" charset="0"/>
              </a:rPr>
              <a:t> &lt;- </a:t>
            </a:r>
            <a:r>
              <a:rPr lang="en-US" sz="1600" dirty="0" err="1">
                <a:solidFill>
                  <a:schemeClr val="tx2"/>
                </a:solidFill>
                <a:latin typeface="Courier New" charset="0"/>
                <a:ea typeface="Courier New" charset="0"/>
                <a:cs typeface="Courier New" charset="0"/>
              </a:rPr>
              <a:t>htmlTree</a:t>
            </a:r>
            <a:r>
              <a:rPr lang="en-US" sz="1600" dirty="0">
                <a:solidFill>
                  <a:schemeClr val="tx2"/>
                </a:solidFill>
                <a:latin typeface="Courier New" charset="0"/>
                <a:ea typeface="Courier New" charset="0"/>
                <a:cs typeface="Courier New" charset="0"/>
              </a:rPr>
              <a:t>[</a:t>
            </a:r>
            <a:r>
              <a:rPr lang="en-US" sz="1600" dirty="0" err="1">
                <a:solidFill>
                  <a:schemeClr val="tx2"/>
                </a:solidFill>
                <a:latin typeface="Courier New" charset="0"/>
                <a:ea typeface="Courier New" charset="0"/>
                <a:cs typeface="Courier New" charset="0"/>
              </a:rPr>
              <a:t>grep</a:t>
            </a:r>
            <a:r>
              <a:rPr lang="en-US" sz="1600" dirty="0">
                <a:solidFill>
                  <a:schemeClr val="tx2"/>
                </a:solidFill>
                <a:latin typeface="Courier New" charset="0"/>
                <a:ea typeface="Courier New" charset="0"/>
                <a:cs typeface="Courier New" charset="0"/>
              </a:rPr>
              <a:t>("class=\"stars </a:t>
            </a:r>
            <a:r>
              <a:rPr lang="en-US" sz="1600" dirty="0" err="1">
                <a:solidFill>
                  <a:schemeClr val="tx2"/>
                </a:solidFill>
                <a:latin typeface="Courier New" charset="0"/>
                <a:ea typeface="Courier New" charset="0"/>
                <a:cs typeface="Courier New" charset="0"/>
              </a:rPr>
              <a:t>b_right</a:t>
            </a:r>
            <a:r>
              <a:rPr lang="en-US" sz="1600" dirty="0">
                <a:solidFill>
                  <a:schemeClr val="tx2"/>
                </a:solidFill>
                <a:latin typeface="Courier New" charset="0"/>
                <a:ea typeface="Courier New" charset="0"/>
                <a:cs typeface="Courier New" charset="0"/>
              </a:rPr>
              <a:t>\"&gt;&lt;</a:t>
            </a:r>
            <a:r>
              <a:rPr lang="en-US" sz="1600" dirty="0" err="1">
                <a:solidFill>
                  <a:schemeClr val="tx2"/>
                </a:solidFill>
                <a:latin typeface="Courier New" charset="0"/>
                <a:ea typeface="Courier New" charset="0"/>
                <a:cs typeface="Courier New" charset="0"/>
              </a:rPr>
              <a:t>img</a:t>
            </a:r>
            <a:r>
              <a:rPr lang="en-US" sz="1600" dirty="0">
                <a:solidFill>
                  <a:schemeClr val="tx2"/>
                </a:solidFill>
                <a:latin typeface="Courier New" charset="0"/>
                <a:ea typeface="Courier New" charset="0"/>
                <a:cs typeface="Courier New" charset="0"/>
              </a:rPr>
              <a:t> </a:t>
            </a:r>
            <a:r>
              <a:rPr lang="en-US" sz="1600" dirty="0" err="1">
                <a:solidFill>
                  <a:schemeClr val="tx2"/>
                </a:solidFill>
                <a:latin typeface="Courier New" charset="0"/>
                <a:ea typeface="Courier New" charset="0"/>
                <a:cs typeface="Courier New" charset="0"/>
              </a:rPr>
              <a:t>src</a:t>
            </a:r>
            <a:r>
              <a:rPr lang="en-US" sz="1600" dirty="0">
                <a:solidFill>
                  <a:schemeClr val="tx2"/>
                </a:solidFill>
                <a:latin typeface="Courier New" charset="0"/>
                <a:ea typeface="Courier New" charset="0"/>
                <a:cs typeface="Courier New" charset="0"/>
              </a:rPr>
              <a:t>=\"/</a:t>
            </a:r>
            <a:r>
              <a:rPr lang="en-US" sz="1600" dirty="0" err="1">
                <a:solidFill>
                  <a:schemeClr val="tx2"/>
                </a:solidFill>
                <a:latin typeface="Courier New" charset="0"/>
                <a:ea typeface="Courier New" charset="0"/>
                <a:cs typeface="Courier New" charset="0"/>
              </a:rPr>
              <a:t>staticfiles</a:t>
            </a:r>
            <a:r>
              <a:rPr lang="en-US" sz="1600" dirty="0">
                <a:solidFill>
                  <a:schemeClr val="tx2"/>
                </a:solidFill>
                <a:latin typeface="Courier New" charset="0"/>
                <a:ea typeface="Courier New" charset="0"/>
                <a:cs typeface="Courier New" charset="0"/>
              </a:rPr>
              <a:t>/</a:t>
            </a:r>
            <a:r>
              <a:rPr lang="en-US" sz="1600" dirty="0" err="1">
                <a:solidFill>
                  <a:schemeClr val="tx2"/>
                </a:solidFill>
                <a:latin typeface="Courier New" charset="0"/>
                <a:ea typeface="Courier New" charset="0"/>
                <a:cs typeface="Courier New" charset="0"/>
              </a:rPr>
              <a:t>scassets</a:t>
            </a:r>
            <a:r>
              <a:rPr lang="en-US" sz="1600" dirty="0">
                <a:solidFill>
                  <a:schemeClr val="tx2"/>
                </a:solidFill>
                <a:latin typeface="Courier New" charset="0"/>
                <a:ea typeface="Courier New" charset="0"/>
                <a:cs typeface="Courier New" charset="0"/>
              </a:rPr>
              <a:t>/images/", </a:t>
            </a:r>
            <a:r>
              <a:rPr lang="en-US" sz="1600" dirty="0" err="1">
                <a:solidFill>
                  <a:schemeClr val="tx2"/>
                </a:solidFill>
                <a:latin typeface="Courier New" charset="0"/>
                <a:ea typeface="Courier New" charset="0"/>
                <a:cs typeface="Courier New" charset="0"/>
              </a:rPr>
              <a:t>htmlTree</a:t>
            </a:r>
            <a:r>
              <a:rPr lang="en-US" sz="1600" dirty="0">
                <a:solidFill>
                  <a:schemeClr val="tx2"/>
                </a:solidFill>
                <a:latin typeface="Courier New" charset="0"/>
                <a:ea typeface="Courier New" charset="0"/>
                <a:cs typeface="Courier New" charset="0"/>
              </a:rPr>
              <a:t>)]   </a:t>
            </a:r>
          </a:p>
          <a:p>
            <a:r>
              <a:rPr lang="en-US" sz="1600" dirty="0">
                <a:solidFill>
                  <a:schemeClr val="tx2"/>
                </a:solidFill>
                <a:latin typeface="Courier New" charset="0"/>
                <a:ea typeface="Courier New" charset="0"/>
                <a:cs typeface="Courier New" charset="0"/>
              </a:rPr>
              <a:t> if(length(</a:t>
            </a:r>
            <a:r>
              <a:rPr lang="en-US" sz="1600" dirty="0" err="1">
                <a:solidFill>
                  <a:schemeClr val="tx2"/>
                </a:solidFill>
                <a:latin typeface="Courier New" charset="0"/>
                <a:ea typeface="Courier New" charset="0"/>
                <a:cs typeface="Courier New" charset="0"/>
              </a:rPr>
              <a:t>star.text</a:t>
            </a:r>
            <a:r>
              <a:rPr lang="en-US" sz="1600" dirty="0">
                <a:solidFill>
                  <a:schemeClr val="tx2"/>
                </a:solidFill>
                <a:latin typeface="Courier New" charset="0"/>
                <a:ea typeface="Courier New" charset="0"/>
                <a:cs typeface="Courier New" charset="0"/>
              </a:rPr>
              <a:t>)%%4 == 0 &amp; post2010) {    </a:t>
            </a:r>
          </a:p>
          <a:p>
            <a:r>
              <a:rPr lang="en-US" sz="1600" dirty="0" err="1">
                <a:solidFill>
                  <a:schemeClr val="tx2"/>
                </a:solidFill>
                <a:latin typeface="Courier New" charset="0"/>
                <a:ea typeface="Courier New" charset="0"/>
                <a:cs typeface="Courier New" charset="0"/>
              </a:rPr>
              <a:t>red.star.text</a:t>
            </a:r>
            <a:r>
              <a:rPr lang="en-US" sz="1600" dirty="0">
                <a:solidFill>
                  <a:schemeClr val="tx2"/>
                </a:solidFill>
                <a:latin typeface="Courier New" charset="0"/>
                <a:ea typeface="Courier New" charset="0"/>
                <a:cs typeface="Courier New" charset="0"/>
              </a:rPr>
              <a:t> &lt;- </a:t>
            </a:r>
            <a:r>
              <a:rPr lang="en-US" sz="1600" dirty="0" err="1">
                <a:solidFill>
                  <a:schemeClr val="tx2"/>
                </a:solidFill>
                <a:latin typeface="Courier New" charset="0"/>
                <a:ea typeface="Courier New" charset="0"/>
                <a:cs typeface="Courier New" charset="0"/>
              </a:rPr>
              <a:t>star.text</a:t>
            </a:r>
            <a:r>
              <a:rPr lang="en-US" sz="1600" dirty="0">
                <a:solidFill>
                  <a:schemeClr val="tx2"/>
                </a:solidFill>
                <a:latin typeface="Courier New" charset="0"/>
                <a:ea typeface="Courier New" charset="0"/>
                <a:cs typeface="Courier New" charset="0"/>
              </a:rPr>
              <a:t>[1:4]    </a:t>
            </a:r>
          </a:p>
          <a:p>
            <a:r>
              <a:rPr lang="en-US" sz="1600" dirty="0">
                <a:solidFill>
                  <a:schemeClr val="tx2"/>
                </a:solidFill>
                <a:latin typeface="Courier New" charset="0"/>
                <a:ea typeface="Courier New" charset="0"/>
                <a:cs typeface="Courier New" charset="0"/>
              </a:rPr>
              <a:t>red.star.text2 &lt;- </a:t>
            </a:r>
            <a:r>
              <a:rPr lang="en-US" sz="1600" dirty="0" err="1">
                <a:solidFill>
                  <a:schemeClr val="tx2"/>
                </a:solidFill>
                <a:latin typeface="Courier New" charset="0"/>
                <a:ea typeface="Courier New" charset="0"/>
                <a:cs typeface="Courier New" charset="0"/>
              </a:rPr>
              <a:t>star.text</a:t>
            </a:r>
            <a:r>
              <a:rPr lang="en-US" sz="1600" dirty="0">
                <a:solidFill>
                  <a:schemeClr val="tx2"/>
                </a:solidFill>
                <a:latin typeface="Courier New" charset="0"/>
                <a:ea typeface="Courier New" charset="0"/>
                <a:cs typeface="Courier New" charset="0"/>
              </a:rPr>
              <a:t>[5:8]    </a:t>
            </a:r>
          </a:p>
          <a:p>
            <a:r>
              <a:rPr lang="en-US" sz="1600" dirty="0" err="1">
                <a:solidFill>
                  <a:schemeClr val="tx2"/>
                </a:solidFill>
                <a:latin typeface="Courier New" charset="0"/>
                <a:ea typeface="Courier New" charset="0"/>
                <a:cs typeface="Courier New" charset="0"/>
              </a:rPr>
              <a:t>overall.rating</a:t>
            </a:r>
            <a:r>
              <a:rPr lang="en-US" sz="1600" dirty="0">
                <a:solidFill>
                  <a:schemeClr val="tx2"/>
                </a:solidFill>
                <a:latin typeface="Courier New" charset="0"/>
                <a:ea typeface="Courier New" charset="0"/>
                <a:cs typeface="Courier New" charset="0"/>
              </a:rPr>
              <a:t> &lt;- unique(</a:t>
            </a:r>
            <a:r>
              <a:rPr lang="en-US" sz="1600" dirty="0" err="1">
                <a:solidFill>
                  <a:schemeClr val="tx2"/>
                </a:solidFill>
                <a:latin typeface="Courier New" charset="0"/>
                <a:ea typeface="Courier New" charset="0"/>
                <a:cs typeface="Courier New" charset="0"/>
              </a:rPr>
              <a:t>as.numeric</a:t>
            </a:r>
            <a:r>
              <a:rPr lang="en-US" sz="1600" dirty="0">
                <a:solidFill>
                  <a:schemeClr val="tx2"/>
                </a:solidFill>
                <a:latin typeface="Courier New" charset="0"/>
                <a:ea typeface="Courier New" charset="0"/>
                <a:cs typeface="Courier New" charset="0"/>
              </a:rPr>
              <a:t>(</a:t>
            </a:r>
            <a:r>
              <a:rPr lang="en-US" sz="1600" dirty="0" err="1">
                <a:solidFill>
                  <a:schemeClr val="tx2"/>
                </a:solidFill>
                <a:latin typeface="Courier New" charset="0"/>
                <a:ea typeface="Courier New" charset="0"/>
                <a:cs typeface="Courier New" charset="0"/>
              </a:rPr>
              <a:t>unlist</a:t>
            </a:r>
            <a:r>
              <a:rPr lang="en-US" sz="1600" dirty="0">
                <a:solidFill>
                  <a:schemeClr val="tx2"/>
                </a:solidFill>
                <a:latin typeface="Courier New" charset="0"/>
                <a:ea typeface="Courier New" charset="0"/>
                <a:cs typeface="Courier New" charset="0"/>
              </a:rPr>
              <a:t>(</a:t>
            </a:r>
            <a:r>
              <a:rPr lang="en-US" sz="1600" dirty="0" err="1">
                <a:solidFill>
                  <a:schemeClr val="tx2"/>
                </a:solidFill>
                <a:latin typeface="Courier New" charset="0"/>
                <a:ea typeface="Courier New" charset="0"/>
                <a:cs typeface="Courier New" charset="0"/>
              </a:rPr>
              <a:t>strsplit</a:t>
            </a:r>
            <a:r>
              <a:rPr lang="en-US" sz="1600" dirty="0">
                <a:solidFill>
                  <a:schemeClr val="tx2"/>
                </a:solidFill>
                <a:latin typeface="Courier New" charset="0"/>
                <a:ea typeface="Courier New" charset="0"/>
                <a:cs typeface="Courier New" charset="0"/>
              </a:rPr>
              <a:t>(</a:t>
            </a:r>
            <a:r>
              <a:rPr lang="en-US" sz="1600" dirty="0" err="1">
                <a:solidFill>
                  <a:schemeClr val="tx2"/>
                </a:solidFill>
                <a:latin typeface="Courier New" charset="0"/>
                <a:ea typeface="Courier New" charset="0"/>
                <a:cs typeface="Courier New" charset="0"/>
              </a:rPr>
              <a:t>gsub</a:t>
            </a:r>
            <a:r>
              <a:rPr lang="en-US" sz="1600" dirty="0">
                <a:solidFill>
                  <a:schemeClr val="tx2"/>
                </a:solidFill>
                <a:latin typeface="Courier New" charset="0"/>
                <a:ea typeface="Courier New" charset="0"/>
                <a:cs typeface="Courier New" charset="0"/>
              </a:rPr>
              <a:t>("[^0-9]", "", </a:t>
            </a:r>
            <a:r>
              <a:rPr lang="en-US" sz="1600" dirty="0" err="1">
                <a:solidFill>
                  <a:schemeClr val="tx2"/>
                </a:solidFill>
                <a:latin typeface="Courier New" charset="0"/>
                <a:ea typeface="Courier New" charset="0"/>
                <a:cs typeface="Courier New" charset="0"/>
              </a:rPr>
              <a:t>unlist</a:t>
            </a:r>
            <a:r>
              <a:rPr lang="en-US" sz="1600" dirty="0">
                <a:solidFill>
                  <a:schemeClr val="tx2"/>
                </a:solidFill>
                <a:latin typeface="Courier New" charset="0"/>
                <a:ea typeface="Courier New" charset="0"/>
                <a:cs typeface="Courier New" charset="0"/>
              </a:rPr>
              <a:t>(</a:t>
            </a:r>
            <a:r>
              <a:rPr lang="en-US" sz="1600" dirty="0" err="1">
                <a:solidFill>
                  <a:schemeClr val="tx2"/>
                </a:solidFill>
                <a:latin typeface="Courier New" charset="0"/>
                <a:ea typeface="Courier New" charset="0"/>
                <a:cs typeface="Courier New" charset="0"/>
              </a:rPr>
              <a:t>red.star.text</a:t>
            </a:r>
            <a:r>
              <a:rPr lang="en-US" sz="1600" dirty="0">
                <a:solidFill>
                  <a:schemeClr val="tx2"/>
                </a:solidFill>
                <a:latin typeface="Courier New" charset="0"/>
                <a:ea typeface="Courier New" charset="0"/>
                <a:cs typeface="Courier New" charset="0"/>
              </a:rPr>
              <a:t>[1])) </a:t>
            </a:r>
          </a:p>
          <a:p>
            <a:r>
              <a:rPr lang="en-US" sz="1600" dirty="0">
                <a:solidFill>
                  <a:schemeClr val="tx2"/>
                </a:solidFill>
                <a:latin typeface="Courier New" charset="0"/>
                <a:ea typeface="Courier New" charset="0"/>
                <a:cs typeface="Courier New" charset="0"/>
              </a:rPr>
              <a:t>}</a:t>
            </a:r>
          </a:p>
        </p:txBody>
      </p:sp>
      <p:cxnSp>
        <p:nvCxnSpPr>
          <p:cNvPr id="8" name="Straight Connector 7"/>
          <p:cNvCxnSpPr/>
          <p:nvPr/>
        </p:nvCxnSpPr>
        <p:spPr>
          <a:xfrm flipV="1">
            <a:off x="195681" y="2514601"/>
            <a:ext cx="4414527" cy="535439"/>
          </a:xfrm>
          <a:prstGeom prst="line">
            <a:avLst/>
          </a:prstGeom>
          <a:ln w="5715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flipV="1">
            <a:off x="4610208" y="2514601"/>
            <a:ext cx="3984173" cy="535439"/>
          </a:xfrm>
          <a:prstGeom prst="line">
            <a:avLst/>
          </a:prstGeom>
          <a:ln w="5715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859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Methods – </a:t>
            </a:r>
            <a:r>
              <a:rPr lang="en-US" sz="3200" dirty="0" smtClean="0"/>
              <a:t>Weighting Scheme</a:t>
            </a:r>
            <a:endParaRPr lang="en-US" sz="3200" dirty="0"/>
          </a:p>
        </p:txBody>
      </p:sp>
      <p:sp>
        <p:nvSpPr>
          <p:cNvPr id="4" name="Content Placeholder 3"/>
          <p:cNvSpPr>
            <a:spLocks noGrp="1"/>
          </p:cNvSpPr>
          <p:nvPr>
            <p:ph idx="1"/>
          </p:nvPr>
        </p:nvSpPr>
        <p:spPr>
          <a:xfrm>
            <a:off x="457199" y="2209800"/>
            <a:ext cx="6508377" cy="4135582"/>
          </a:xfrm>
        </p:spPr>
        <p:txBody>
          <a:bodyPr>
            <a:normAutofit/>
          </a:bodyPr>
          <a:lstStyle/>
          <a:p>
            <a:r>
              <a:rPr lang="en-US" b="1" dirty="0" smtClean="0"/>
              <a:t>Nationally </a:t>
            </a:r>
            <a:r>
              <a:rPr lang="en-US" b="1" dirty="0"/>
              <a:t>representative probability sample</a:t>
            </a:r>
            <a:r>
              <a:rPr lang="en-US" dirty="0"/>
              <a:t> selected from all police-reported crashes. </a:t>
            </a:r>
            <a:endParaRPr lang="en-US" dirty="0" smtClean="0"/>
          </a:p>
          <a:p>
            <a:r>
              <a:rPr lang="en-US" b="1" dirty="0" smtClean="0"/>
              <a:t>Eligibility: </a:t>
            </a:r>
          </a:p>
          <a:p>
            <a:pPr lvl="1"/>
            <a:r>
              <a:rPr lang="en-US" dirty="0"/>
              <a:t>A</a:t>
            </a:r>
            <a:r>
              <a:rPr lang="en-US" dirty="0" smtClean="0"/>
              <a:t> </a:t>
            </a:r>
            <a:r>
              <a:rPr lang="en-US" dirty="0"/>
              <a:t>Police Accident </a:t>
            </a:r>
            <a:r>
              <a:rPr lang="en-US" dirty="0" smtClean="0"/>
              <a:t>Report </a:t>
            </a:r>
            <a:r>
              <a:rPr lang="en-US" dirty="0"/>
              <a:t>must be completed for the </a:t>
            </a:r>
            <a:r>
              <a:rPr lang="en-US" dirty="0" smtClean="0"/>
              <a:t>crash</a:t>
            </a:r>
          </a:p>
          <a:p>
            <a:pPr lvl="1"/>
            <a:r>
              <a:rPr lang="en-US" dirty="0"/>
              <a:t>C</a:t>
            </a:r>
            <a:r>
              <a:rPr lang="en-US" dirty="0" smtClean="0"/>
              <a:t>rash </a:t>
            </a:r>
            <a:r>
              <a:rPr lang="en-US" dirty="0"/>
              <a:t>must involve at least one motor vehicle traveling on a </a:t>
            </a:r>
            <a:r>
              <a:rPr lang="en-US" dirty="0" err="1" smtClean="0"/>
              <a:t>trafficway</a:t>
            </a:r>
            <a:endParaRPr lang="en-US" dirty="0" smtClean="0"/>
          </a:p>
          <a:p>
            <a:pPr lvl="1"/>
            <a:r>
              <a:rPr lang="en-US" dirty="0" smtClean="0"/>
              <a:t>Crash must </a:t>
            </a:r>
            <a:r>
              <a:rPr lang="en-US" dirty="0"/>
              <a:t>result in property damage, injury, or death </a:t>
            </a:r>
          </a:p>
        </p:txBody>
      </p:sp>
      <p:grpSp>
        <p:nvGrpSpPr>
          <p:cNvPr id="6" name="Group 5"/>
          <p:cNvGrpSpPr>
            <a:grpSpLocks noChangeAspect="1"/>
          </p:cNvGrpSpPr>
          <p:nvPr/>
        </p:nvGrpSpPr>
        <p:grpSpPr>
          <a:xfrm>
            <a:off x="7237258" y="2022767"/>
            <a:ext cx="1524438" cy="4601316"/>
            <a:chOff x="878021" y="386320"/>
            <a:chExt cx="1867003" cy="5635304"/>
          </a:xfrm>
        </p:grpSpPr>
        <p:grpSp>
          <p:nvGrpSpPr>
            <p:cNvPr id="7" name="Group 6"/>
            <p:cNvGrpSpPr/>
            <p:nvPr/>
          </p:nvGrpSpPr>
          <p:grpSpPr>
            <a:xfrm>
              <a:off x="878021" y="386320"/>
              <a:ext cx="1867003" cy="5635304"/>
              <a:chOff x="834478" y="364548"/>
              <a:chExt cx="1867003" cy="5635304"/>
            </a:xfrm>
          </p:grpSpPr>
          <p:sp>
            <p:nvSpPr>
              <p:cNvPr id="9" name="Oval 8"/>
              <p:cNvSpPr/>
              <p:nvPr/>
            </p:nvSpPr>
            <p:spPr>
              <a:xfrm rot="5400000" flipV="1">
                <a:off x="907855" y="2311266"/>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0" name="Picture 9"/>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834478" y="2288261"/>
                <a:ext cx="1867003" cy="1867003"/>
              </a:xfrm>
              <a:prstGeom prst="rect">
                <a:avLst/>
              </a:prstGeom>
            </p:spPr>
          </p:pic>
          <p:sp>
            <p:nvSpPr>
              <p:cNvPr id="11" name="Oval 10"/>
              <p:cNvSpPr/>
              <p:nvPr/>
            </p:nvSpPr>
            <p:spPr>
              <a:xfrm rot="5400000" flipV="1">
                <a:off x="907855" y="365138"/>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sp>
            <p:nvSpPr>
              <p:cNvPr id="12" name="Oval 11"/>
              <p:cNvSpPr/>
              <p:nvPr/>
            </p:nvSpPr>
            <p:spPr>
              <a:xfrm rot="5400000" flipV="1">
                <a:off x="907855" y="4280191"/>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3" name="Picture 12"/>
              <p:cNvPicPr>
                <a:picLocks noChangeAspect="1"/>
              </p:cNvPicPr>
              <p:nvPr/>
            </p:nvPicPr>
            <p:blipFill>
              <a:blip r:embed="rId5"/>
              <a:stretch>
                <a:fillRect/>
              </a:stretch>
            </p:blipFill>
            <p:spPr>
              <a:xfrm>
                <a:off x="1043214" y="947104"/>
                <a:ext cx="1449532" cy="555140"/>
              </a:xfrm>
              <a:prstGeom prst="rect">
                <a:avLst/>
              </a:prstGeom>
            </p:spPr>
          </p:pic>
        </p:grpSp>
        <p:pic>
          <p:nvPicPr>
            <p:cNvPr id="8" name="Picture 7"/>
            <p:cNvPicPr>
              <a:picLocks noChangeAspect="1"/>
            </p:cNvPicPr>
            <p:nvPr/>
          </p:nvPicPr>
          <p:blipFill>
            <a:blip r:embed="rId6"/>
            <a:stretch>
              <a:fillRect/>
            </a:stretch>
          </p:blipFill>
          <p:spPr>
            <a:xfrm>
              <a:off x="1151140" y="4859081"/>
              <a:ext cx="1320764" cy="604836"/>
            </a:xfrm>
            <a:prstGeom prst="rect">
              <a:avLst/>
            </a:prstGeom>
          </p:spPr>
        </p:pic>
      </p:grpSp>
    </p:spTree>
    <p:extLst>
      <p:ext uri="{BB962C8B-B14F-4D97-AF65-F5344CB8AC3E}">
        <p14:creationId xmlns:p14="http://schemas.microsoft.com/office/powerpoint/2010/main" val="27633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Methods – </a:t>
            </a:r>
            <a:r>
              <a:rPr lang="en-US" sz="3200" dirty="0" smtClean="0"/>
              <a:t>Weighting Scheme</a:t>
            </a:r>
            <a:endParaRPr lang="en-US" sz="3200" dirty="0"/>
          </a:p>
        </p:txBody>
      </p:sp>
      <p:sp>
        <p:nvSpPr>
          <p:cNvPr id="5" name="Rectangle 4"/>
          <p:cNvSpPr/>
          <p:nvPr/>
        </p:nvSpPr>
        <p:spPr>
          <a:xfrm>
            <a:off x="457199" y="2202877"/>
            <a:ext cx="8382001" cy="928947"/>
          </a:xfrm>
          <a:prstGeom prst="rect">
            <a:avLst/>
          </a:prstGeom>
          <a:solidFill>
            <a:schemeClr val="accent3"/>
          </a:solidFill>
          <a:ln w="28575">
            <a:solidFill>
              <a:srgbClr val="8B959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15" name="Rectangle 14"/>
          <p:cNvSpPr/>
          <p:nvPr/>
        </p:nvSpPr>
        <p:spPr>
          <a:xfrm>
            <a:off x="2847109" y="5189231"/>
            <a:ext cx="3352801" cy="928947"/>
          </a:xfrm>
          <a:prstGeom prst="rect">
            <a:avLst/>
          </a:prstGeom>
          <a:solidFill>
            <a:schemeClr val="accent3"/>
          </a:solidFill>
          <a:ln w="28575">
            <a:solidFill>
              <a:srgbClr val="8B959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A subset of </a:t>
            </a:r>
            <a:r>
              <a:rPr lang="en-US" dirty="0">
                <a:solidFill>
                  <a:schemeClr val="tx2"/>
                </a:solidFill>
              </a:rPr>
              <a:t>crashes </a:t>
            </a:r>
            <a:r>
              <a:rPr lang="en-US" dirty="0" smtClean="0">
                <a:solidFill>
                  <a:schemeClr val="tx2"/>
                </a:solidFill>
              </a:rPr>
              <a:t>are selected </a:t>
            </a:r>
            <a:endParaRPr lang="en-US" dirty="0">
              <a:solidFill>
                <a:schemeClr val="tx2"/>
              </a:solidFill>
            </a:endParaRPr>
          </a:p>
        </p:txBody>
      </p:sp>
      <p:cxnSp>
        <p:nvCxnSpPr>
          <p:cNvPr id="17" name="Straight Connector 16"/>
          <p:cNvCxnSpPr/>
          <p:nvPr/>
        </p:nvCxnSpPr>
        <p:spPr>
          <a:xfrm>
            <a:off x="831273" y="2202877"/>
            <a:ext cx="0" cy="92894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288473" y="2202876"/>
            <a:ext cx="0" cy="928947"/>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731818" y="2202877"/>
            <a:ext cx="0" cy="928947"/>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189018" y="2202876"/>
            <a:ext cx="0" cy="92894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673927" y="2202877"/>
            <a:ext cx="0" cy="92894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131127" y="2202876"/>
            <a:ext cx="0" cy="928947"/>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616037" y="2202876"/>
            <a:ext cx="0" cy="928947"/>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073237" y="2202875"/>
            <a:ext cx="0" cy="92894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516582" y="2202876"/>
            <a:ext cx="0" cy="928947"/>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973782" y="2202875"/>
            <a:ext cx="0" cy="928947"/>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458691" y="2202876"/>
            <a:ext cx="0" cy="928947"/>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915891" y="2202875"/>
            <a:ext cx="0" cy="92894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400800" y="2202876"/>
            <a:ext cx="0" cy="928947"/>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858000" y="2202875"/>
            <a:ext cx="0" cy="928947"/>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301345" y="2202876"/>
            <a:ext cx="0" cy="92894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758545" y="2202875"/>
            <a:ext cx="0" cy="928947"/>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43454" y="2202876"/>
            <a:ext cx="0" cy="928947"/>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8700654" y="2202875"/>
            <a:ext cx="0" cy="928947"/>
          </a:xfrm>
          <a:prstGeom prst="line">
            <a:avLst/>
          </a:prstGeom>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457199" y="2479964"/>
            <a:ext cx="8382001" cy="400110"/>
          </a:xfrm>
          <a:prstGeom prst="rect">
            <a:avLst/>
          </a:prstGeom>
          <a:noFill/>
        </p:spPr>
        <p:txBody>
          <a:bodyPr wrap="square" rtlCol="0">
            <a:spAutoFit/>
          </a:bodyPr>
          <a:lstStyle/>
          <a:p>
            <a:pPr algn="ctr"/>
            <a:r>
              <a:rPr lang="en-US" sz="2000" dirty="0">
                <a:solidFill>
                  <a:schemeClr val="tx2"/>
                </a:solidFill>
              </a:rPr>
              <a:t>NASS GES divides the U.S. into 1,195 primary sampling units (PSU</a:t>
            </a:r>
            <a:r>
              <a:rPr lang="en-US" sz="2000" dirty="0" smtClean="0">
                <a:solidFill>
                  <a:schemeClr val="tx2"/>
                </a:solidFill>
              </a:rPr>
              <a:t>)</a:t>
            </a:r>
            <a:endParaRPr lang="en-US" sz="2000" dirty="0">
              <a:solidFill>
                <a:schemeClr val="tx2"/>
              </a:solidFill>
            </a:endParaRPr>
          </a:p>
        </p:txBody>
      </p:sp>
      <p:grpSp>
        <p:nvGrpSpPr>
          <p:cNvPr id="70" name="Group 69"/>
          <p:cNvGrpSpPr/>
          <p:nvPr/>
        </p:nvGrpSpPr>
        <p:grpSpPr>
          <a:xfrm>
            <a:off x="484911" y="2864548"/>
            <a:ext cx="7135090" cy="1601126"/>
            <a:chOff x="484911" y="2864548"/>
            <a:chExt cx="7135090" cy="1601126"/>
          </a:xfrm>
        </p:grpSpPr>
        <p:sp>
          <p:nvSpPr>
            <p:cNvPr id="14" name="Rectangle 13"/>
            <p:cNvSpPr/>
            <p:nvPr/>
          </p:nvSpPr>
          <p:spPr>
            <a:xfrm>
              <a:off x="1427019" y="3536727"/>
              <a:ext cx="6192982" cy="928947"/>
            </a:xfrm>
            <a:prstGeom prst="rect">
              <a:avLst/>
            </a:prstGeom>
            <a:solidFill>
              <a:schemeClr val="accent3"/>
            </a:solidFill>
            <a:ln w="28575">
              <a:solidFill>
                <a:srgbClr val="8B9595"/>
              </a:solidFill>
            </a:ln>
            <a:effectLst/>
            <a:scene3d>
              <a:camera prst="obliqueTopLeft"/>
              <a:lightRig rig="twoPt" dir="r">
                <a:rot lat="0" lon="0" rev="6000000"/>
              </a:lightRig>
            </a:scene3d>
            <a:sp3d z="127000" extrusionH="635000" prstMaterial="matte">
              <a:bevelT w="0" h="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A sample </a:t>
              </a:r>
              <a:r>
                <a:rPr lang="en-US" dirty="0">
                  <a:solidFill>
                    <a:schemeClr val="tx2"/>
                  </a:solidFill>
                </a:rPr>
                <a:t>of police jurisdictions within each PSU</a:t>
              </a:r>
            </a:p>
          </p:txBody>
        </p:sp>
        <p:cxnSp>
          <p:nvCxnSpPr>
            <p:cNvPr id="38" name="Straight Connector 37"/>
            <p:cNvCxnSpPr/>
            <p:nvPr/>
          </p:nvCxnSpPr>
          <p:spPr>
            <a:xfrm>
              <a:off x="516427" y="3092606"/>
              <a:ext cx="799883" cy="1268379"/>
            </a:xfrm>
            <a:prstGeom prst="line">
              <a:avLst/>
            </a:prstGeom>
            <a:ln w="28575">
              <a:solidFill>
                <a:srgbClr val="5C6363"/>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44" idx="7"/>
            </p:cNvCxnSpPr>
            <p:nvPr/>
          </p:nvCxnSpPr>
          <p:spPr>
            <a:xfrm>
              <a:off x="709596" y="2903677"/>
              <a:ext cx="6787918" cy="524148"/>
            </a:xfrm>
            <a:prstGeom prst="line">
              <a:avLst/>
            </a:prstGeom>
            <a:ln w="28575">
              <a:solidFill>
                <a:srgbClr val="5C6363"/>
              </a:solidFill>
            </a:ln>
          </p:spPr>
          <p:style>
            <a:lnRef idx="2">
              <a:schemeClr val="accent1"/>
            </a:lnRef>
            <a:fillRef idx="0">
              <a:schemeClr val="accent1"/>
            </a:fillRef>
            <a:effectRef idx="1">
              <a:schemeClr val="accent1"/>
            </a:effectRef>
            <a:fontRef idx="minor">
              <a:schemeClr val="tx1"/>
            </a:fontRef>
          </p:style>
        </p:cxnSp>
        <p:sp>
          <p:nvSpPr>
            <p:cNvPr id="44" name="Oval 43"/>
            <p:cNvSpPr/>
            <p:nvPr/>
          </p:nvSpPr>
          <p:spPr>
            <a:xfrm>
              <a:off x="484911" y="2864548"/>
              <a:ext cx="263235" cy="267187"/>
            </a:xfrm>
            <a:prstGeom prst="ellipse">
              <a:avLst/>
            </a:prstGeom>
            <a:solidFill>
              <a:srgbClr val="5C6363"/>
            </a:solidFill>
            <a:ln w="28575">
              <a:solidFill>
                <a:srgbClr val="5C636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616528" y="2998141"/>
              <a:ext cx="746151" cy="453287"/>
            </a:xfrm>
            <a:prstGeom prst="line">
              <a:avLst/>
            </a:prstGeom>
            <a:ln w="28575">
              <a:solidFill>
                <a:srgbClr val="5C6363"/>
              </a:solidFill>
            </a:ln>
          </p:spPr>
          <p:style>
            <a:lnRef idx="2">
              <a:schemeClr val="accent1"/>
            </a:lnRef>
            <a:fillRef idx="0">
              <a:schemeClr val="accent1"/>
            </a:fillRef>
            <a:effectRef idx="1">
              <a:schemeClr val="accent1"/>
            </a:effectRef>
            <a:fontRef idx="minor">
              <a:schemeClr val="tx1"/>
            </a:fontRef>
          </p:style>
        </p:cxnSp>
      </p:grpSp>
      <p:sp>
        <p:nvSpPr>
          <p:cNvPr id="74" name="Down Arrow 73"/>
          <p:cNvSpPr/>
          <p:nvPr/>
        </p:nvSpPr>
        <p:spPr>
          <a:xfrm>
            <a:off x="4239491" y="4585855"/>
            <a:ext cx="408708" cy="443345"/>
          </a:xfrm>
          <a:prstGeom prst="down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751113" y="1607610"/>
            <a:ext cx="1693092" cy="584775"/>
          </a:xfrm>
          <a:prstGeom prst="rect">
            <a:avLst/>
          </a:prstGeom>
          <a:noFill/>
        </p:spPr>
        <p:txBody>
          <a:bodyPr wrap="none" rtlCol="0">
            <a:spAutoFit/>
          </a:bodyPr>
          <a:lstStyle/>
          <a:p>
            <a:r>
              <a:rPr lang="en-US" sz="3200" dirty="0">
                <a:solidFill>
                  <a:schemeClr val="tx2"/>
                </a:solidFill>
              </a:rPr>
              <a:t>Stage 1</a:t>
            </a:r>
          </a:p>
        </p:txBody>
      </p:sp>
      <p:sp>
        <p:nvSpPr>
          <p:cNvPr id="37" name="TextBox 36"/>
          <p:cNvSpPr txBox="1"/>
          <p:nvPr/>
        </p:nvSpPr>
        <p:spPr>
          <a:xfrm>
            <a:off x="7734320" y="3848799"/>
            <a:ext cx="1314784" cy="461665"/>
          </a:xfrm>
          <a:prstGeom prst="rect">
            <a:avLst/>
          </a:prstGeom>
          <a:noFill/>
        </p:spPr>
        <p:txBody>
          <a:bodyPr wrap="none" rtlCol="0">
            <a:spAutoFit/>
          </a:bodyPr>
          <a:lstStyle/>
          <a:p>
            <a:r>
              <a:rPr lang="en-US" sz="2400">
                <a:solidFill>
                  <a:schemeClr val="tx2"/>
                </a:solidFill>
              </a:rPr>
              <a:t>Stage </a:t>
            </a:r>
            <a:r>
              <a:rPr lang="en-US" sz="2400" smtClean="0">
                <a:solidFill>
                  <a:schemeClr val="tx2"/>
                </a:solidFill>
              </a:rPr>
              <a:t>2</a:t>
            </a:r>
            <a:endParaRPr lang="en-US" sz="2400" dirty="0">
              <a:solidFill>
                <a:schemeClr val="tx2"/>
              </a:solidFill>
            </a:endParaRPr>
          </a:p>
        </p:txBody>
      </p:sp>
      <p:sp>
        <p:nvSpPr>
          <p:cNvPr id="40" name="TextBox 39"/>
          <p:cNvSpPr txBox="1"/>
          <p:nvPr/>
        </p:nvSpPr>
        <p:spPr>
          <a:xfrm>
            <a:off x="6400800" y="5422871"/>
            <a:ext cx="1314784" cy="461665"/>
          </a:xfrm>
          <a:prstGeom prst="rect">
            <a:avLst/>
          </a:prstGeom>
          <a:noFill/>
        </p:spPr>
        <p:txBody>
          <a:bodyPr wrap="none" rtlCol="0">
            <a:spAutoFit/>
          </a:bodyPr>
          <a:lstStyle/>
          <a:p>
            <a:r>
              <a:rPr lang="en-US" sz="2400" dirty="0">
                <a:solidFill>
                  <a:schemeClr val="tx2"/>
                </a:solidFill>
              </a:rPr>
              <a:t>Stage </a:t>
            </a:r>
            <a:r>
              <a:rPr lang="en-US" sz="2400" dirty="0" smtClean="0">
                <a:solidFill>
                  <a:schemeClr val="tx2"/>
                </a:solidFill>
              </a:rPr>
              <a:t>3</a:t>
            </a:r>
            <a:endParaRPr lang="en-US" sz="2400" dirty="0">
              <a:solidFill>
                <a:schemeClr val="tx2"/>
              </a:solidFill>
            </a:endParaRPr>
          </a:p>
        </p:txBody>
      </p:sp>
    </p:spTree>
    <p:extLst>
      <p:ext uri="{BB962C8B-B14F-4D97-AF65-F5344CB8AC3E}">
        <p14:creationId xmlns:p14="http://schemas.microsoft.com/office/powerpoint/2010/main" val="16722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10"/>
                            </p:stCondLst>
                            <p:childTnLst>
                              <p:par>
                                <p:cTn id="11" presetID="1" presetClass="entr" presetSubtype="0" fill="hold" nodeType="afterEffect">
                                  <p:stCondLst>
                                    <p:cond delay="1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20"/>
                            </p:stCondLst>
                            <p:childTnLst>
                              <p:par>
                                <p:cTn id="14" presetID="1" presetClass="entr" presetSubtype="0" fill="hold" nodeType="afterEffect">
                                  <p:stCondLst>
                                    <p:cond delay="10"/>
                                  </p:stCondLst>
                                  <p:childTnLst>
                                    <p:set>
                                      <p:cBhvr>
                                        <p:cTn id="15" dur="1" fill="hold">
                                          <p:stCondLst>
                                            <p:cond delay="0"/>
                                          </p:stCondLst>
                                        </p:cTn>
                                        <p:tgtEl>
                                          <p:spTgt spid="21"/>
                                        </p:tgtEl>
                                        <p:attrNameLst>
                                          <p:attrName>style.visibility</p:attrName>
                                        </p:attrNameLst>
                                      </p:cBhvr>
                                      <p:to>
                                        <p:strVal val="visible"/>
                                      </p:to>
                                    </p:set>
                                  </p:childTnLst>
                                </p:cTn>
                              </p:par>
                            </p:childTnLst>
                          </p:cTn>
                        </p:par>
                        <p:par>
                          <p:cTn id="16" fill="hold">
                            <p:stCondLst>
                              <p:cond delay="30"/>
                            </p:stCondLst>
                            <p:childTnLst>
                              <p:par>
                                <p:cTn id="17" presetID="1" presetClass="entr" presetSubtype="0" fill="hold" nodeType="afterEffect">
                                  <p:stCondLst>
                                    <p:cond delay="10"/>
                                  </p:stCondLst>
                                  <p:childTnLst>
                                    <p:set>
                                      <p:cBhvr>
                                        <p:cTn id="18" dur="1" fill="hold">
                                          <p:stCondLst>
                                            <p:cond delay="0"/>
                                          </p:stCondLst>
                                        </p:cTn>
                                        <p:tgtEl>
                                          <p:spTgt spid="22"/>
                                        </p:tgtEl>
                                        <p:attrNameLst>
                                          <p:attrName>style.visibility</p:attrName>
                                        </p:attrNameLst>
                                      </p:cBhvr>
                                      <p:to>
                                        <p:strVal val="visible"/>
                                      </p:to>
                                    </p:set>
                                  </p:childTnLst>
                                </p:cTn>
                              </p:par>
                            </p:childTnLst>
                          </p:cTn>
                        </p:par>
                        <p:par>
                          <p:cTn id="19" fill="hold">
                            <p:stCondLst>
                              <p:cond delay="40"/>
                            </p:stCondLst>
                            <p:childTnLst>
                              <p:par>
                                <p:cTn id="20" presetID="1" presetClass="entr" presetSubtype="0" fill="hold" nodeType="afterEffect">
                                  <p:stCondLst>
                                    <p:cond delay="10"/>
                                  </p:stCondLst>
                                  <p:childTnLst>
                                    <p:set>
                                      <p:cBhvr>
                                        <p:cTn id="21" dur="1" fill="hold">
                                          <p:stCondLst>
                                            <p:cond delay="0"/>
                                          </p:stCondLst>
                                        </p:cTn>
                                        <p:tgtEl>
                                          <p:spTgt spid="23"/>
                                        </p:tgtEl>
                                        <p:attrNameLst>
                                          <p:attrName>style.visibility</p:attrName>
                                        </p:attrNameLst>
                                      </p:cBhvr>
                                      <p:to>
                                        <p:strVal val="visible"/>
                                      </p:to>
                                    </p:set>
                                  </p:childTnLst>
                                </p:cTn>
                              </p:par>
                            </p:childTnLst>
                          </p:cTn>
                        </p:par>
                        <p:par>
                          <p:cTn id="22" fill="hold">
                            <p:stCondLst>
                              <p:cond delay="50"/>
                            </p:stCondLst>
                            <p:childTnLst>
                              <p:par>
                                <p:cTn id="23" presetID="1" presetClass="entr" presetSubtype="0" fill="hold" nodeType="afterEffect">
                                  <p:stCondLst>
                                    <p:cond delay="10"/>
                                  </p:stCondLst>
                                  <p:childTnLst>
                                    <p:set>
                                      <p:cBhvr>
                                        <p:cTn id="24" dur="1" fill="hold">
                                          <p:stCondLst>
                                            <p:cond delay="0"/>
                                          </p:stCondLst>
                                        </p:cTn>
                                        <p:tgtEl>
                                          <p:spTgt spid="24"/>
                                        </p:tgtEl>
                                        <p:attrNameLst>
                                          <p:attrName>style.visibility</p:attrName>
                                        </p:attrNameLst>
                                      </p:cBhvr>
                                      <p:to>
                                        <p:strVal val="visible"/>
                                      </p:to>
                                    </p:set>
                                  </p:childTnLst>
                                </p:cTn>
                              </p:par>
                            </p:childTnLst>
                          </p:cTn>
                        </p:par>
                        <p:par>
                          <p:cTn id="25" fill="hold">
                            <p:stCondLst>
                              <p:cond delay="60"/>
                            </p:stCondLst>
                            <p:childTnLst>
                              <p:par>
                                <p:cTn id="26" presetID="1" presetClass="entr" presetSubtype="0" fill="hold" nodeType="afterEffect">
                                  <p:stCondLst>
                                    <p:cond delay="10"/>
                                  </p:stCondLst>
                                  <p:childTnLst>
                                    <p:set>
                                      <p:cBhvr>
                                        <p:cTn id="27" dur="1" fill="hold">
                                          <p:stCondLst>
                                            <p:cond delay="0"/>
                                          </p:stCondLst>
                                        </p:cTn>
                                        <p:tgtEl>
                                          <p:spTgt spid="25"/>
                                        </p:tgtEl>
                                        <p:attrNameLst>
                                          <p:attrName>style.visibility</p:attrName>
                                        </p:attrNameLst>
                                      </p:cBhvr>
                                      <p:to>
                                        <p:strVal val="visible"/>
                                      </p:to>
                                    </p:set>
                                  </p:childTnLst>
                                </p:cTn>
                              </p:par>
                            </p:childTnLst>
                          </p:cTn>
                        </p:par>
                        <p:par>
                          <p:cTn id="28" fill="hold">
                            <p:stCondLst>
                              <p:cond delay="70"/>
                            </p:stCondLst>
                            <p:childTnLst>
                              <p:par>
                                <p:cTn id="29" presetID="1" presetClass="entr" presetSubtype="0" fill="hold" nodeType="afterEffect">
                                  <p:stCondLst>
                                    <p:cond delay="10"/>
                                  </p:stCondLst>
                                  <p:childTnLst>
                                    <p:set>
                                      <p:cBhvr>
                                        <p:cTn id="30" dur="1" fill="hold">
                                          <p:stCondLst>
                                            <p:cond delay="0"/>
                                          </p:stCondLst>
                                        </p:cTn>
                                        <p:tgtEl>
                                          <p:spTgt spid="26"/>
                                        </p:tgtEl>
                                        <p:attrNameLst>
                                          <p:attrName>style.visibility</p:attrName>
                                        </p:attrNameLst>
                                      </p:cBhvr>
                                      <p:to>
                                        <p:strVal val="visible"/>
                                      </p:to>
                                    </p:set>
                                  </p:childTnLst>
                                </p:cTn>
                              </p:par>
                            </p:childTnLst>
                          </p:cTn>
                        </p:par>
                        <p:par>
                          <p:cTn id="31" fill="hold">
                            <p:stCondLst>
                              <p:cond delay="80"/>
                            </p:stCondLst>
                            <p:childTnLst>
                              <p:par>
                                <p:cTn id="32" presetID="1" presetClass="entr" presetSubtype="0" fill="hold" nodeType="afterEffect">
                                  <p:stCondLst>
                                    <p:cond delay="10"/>
                                  </p:stCondLst>
                                  <p:childTnLst>
                                    <p:set>
                                      <p:cBhvr>
                                        <p:cTn id="33" dur="1" fill="hold">
                                          <p:stCondLst>
                                            <p:cond delay="0"/>
                                          </p:stCondLst>
                                        </p:cTn>
                                        <p:tgtEl>
                                          <p:spTgt spid="27"/>
                                        </p:tgtEl>
                                        <p:attrNameLst>
                                          <p:attrName>style.visibility</p:attrName>
                                        </p:attrNameLst>
                                      </p:cBhvr>
                                      <p:to>
                                        <p:strVal val="visible"/>
                                      </p:to>
                                    </p:set>
                                  </p:childTnLst>
                                </p:cTn>
                              </p:par>
                            </p:childTnLst>
                          </p:cTn>
                        </p:par>
                        <p:par>
                          <p:cTn id="34" fill="hold">
                            <p:stCondLst>
                              <p:cond delay="90"/>
                            </p:stCondLst>
                            <p:childTnLst>
                              <p:par>
                                <p:cTn id="35" presetID="1" presetClass="entr" presetSubtype="0" fill="hold" nodeType="afterEffect">
                                  <p:stCondLst>
                                    <p:cond delay="10"/>
                                  </p:stCondLst>
                                  <p:childTnLst>
                                    <p:set>
                                      <p:cBhvr>
                                        <p:cTn id="36" dur="1" fill="hold">
                                          <p:stCondLst>
                                            <p:cond delay="0"/>
                                          </p:stCondLst>
                                        </p:cTn>
                                        <p:tgtEl>
                                          <p:spTgt spid="28"/>
                                        </p:tgtEl>
                                        <p:attrNameLst>
                                          <p:attrName>style.visibility</p:attrName>
                                        </p:attrNameLst>
                                      </p:cBhvr>
                                      <p:to>
                                        <p:strVal val="visible"/>
                                      </p:to>
                                    </p:set>
                                  </p:childTnLst>
                                </p:cTn>
                              </p:par>
                            </p:childTnLst>
                          </p:cTn>
                        </p:par>
                        <p:par>
                          <p:cTn id="37" fill="hold">
                            <p:stCondLst>
                              <p:cond delay="100"/>
                            </p:stCondLst>
                            <p:childTnLst>
                              <p:par>
                                <p:cTn id="38" presetID="1" presetClass="entr" presetSubtype="0" fill="hold" nodeType="afterEffect">
                                  <p:stCondLst>
                                    <p:cond delay="10"/>
                                  </p:stCondLst>
                                  <p:childTnLst>
                                    <p:set>
                                      <p:cBhvr>
                                        <p:cTn id="39" dur="1" fill="hold">
                                          <p:stCondLst>
                                            <p:cond delay="0"/>
                                          </p:stCondLst>
                                        </p:cTn>
                                        <p:tgtEl>
                                          <p:spTgt spid="29"/>
                                        </p:tgtEl>
                                        <p:attrNameLst>
                                          <p:attrName>style.visibility</p:attrName>
                                        </p:attrNameLst>
                                      </p:cBhvr>
                                      <p:to>
                                        <p:strVal val="visible"/>
                                      </p:to>
                                    </p:set>
                                  </p:childTnLst>
                                </p:cTn>
                              </p:par>
                            </p:childTnLst>
                          </p:cTn>
                        </p:par>
                        <p:par>
                          <p:cTn id="40" fill="hold">
                            <p:stCondLst>
                              <p:cond delay="110"/>
                            </p:stCondLst>
                            <p:childTnLst>
                              <p:par>
                                <p:cTn id="41" presetID="1" presetClass="entr" presetSubtype="0" fill="hold" nodeType="afterEffect">
                                  <p:stCondLst>
                                    <p:cond delay="10"/>
                                  </p:stCondLst>
                                  <p:childTnLst>
                                    <p:set>
                                      <p:cBhvr>
                                        <p:cTn id="42" dur="1" fill="hold">
                                          <p:stCondLst>
                                            <p:cond delay="0"/>
                                          </p:stCondLst>
                                        </p:cTn>
                                        <p:tgtEl>
                                          <p:spTgt spid="30"/>
                                        </p:tgtEl>
                                        <p:attrNameLst>
                                          <p:attrName>style.visibility</p:attrName>
                                        </p:attrNameLst>
                                      </p:cBhvr>
                                      <p:to>
                                        <p:strVal val="visible"/>
                                      </p:to>
                                    </p:set>
                                  </p:childTnLst>
                                </p:cTn>
                              </p:par>
                            </p:childTnLst>
                          </p:cTn>
                        </p:par>
                        <p:par>
                          <p:cTn id="43" fill="hold">
                            <p:stCondLst>
                              <p:cond delay="120"/>
                            </p:stCondLst>
                            <p:childTnLst>
                              <p:par>
                                <p:cTn id="44" presetID="1" presetClass="entr" presetSubtype="0" fill="hold" nodeType="afterEffect">
                                  <p:stCondLst>
                                    <p:cond delay="10"/>
                                  </p:stCondLst>
                                  <p:childTnLst>
                                    <p:set>
                                      <p:cBhvr>
                                        <p:cTn id="45" dur="1" fill="hold">
                                          <p:stCondLst>
                                            <p:cond delay="0"/>
                                          </p:stCondLst>
                                        </p:cTn>
                                        <p:tgtEl>
                                          <p:spTgt spid="31"/>
                                        </p:tgtEl>
                                        <p:attrNameLst>
                                          <p:attrName>style.visibility</p:attrName>
                                        </p:attrNameLst>
                                      </p:cBhvr>
                                      <p:to>
                                        <p:strVal val="visible"/>
                                      </p:to>
                                    </p:set>
                                  </p:childTnLst>
                                </p:cTn>
                              </p:par>
                            </p:childTnLst>
                          </p:cTn>
                        </p:par>
                        <p:par>
                          <p:cTn id="46" fill="hold">
                            <p:stCondLst>
                              <p:cond delay="130"/>
                            </p:stCondLst>
                            <p:childTnLst>
                              <p:par>
                                <p:cTn id="47" presetID="1" presetClass="entr" presetSubtype="0" fill="hold" nodeType="afterEffect">
                                  <p:stCondLst>
                                    <p:cond delay="10"/>
                                  </p:stCondLst>
                                  <p:childTnLst>
                                    <p:set>
                                      <p:cBhvr>
                                        <p:cTn id="48" dur="1" fill="hold">
                                          <p:stCondLst>
                                            <p:cond delay="0"/>
                                          </p:stCondLst>
                                        </p:cTn>
                                        <p:tgtEl>
                                          <p:spTgt spid="32"/>
                                        </p:tgtEl>
                                        <p:attrNameLst>
                                          <p:attrName>style.visibility</p:attrName>
                                        </p:attrNameLst>
                                      </p:cBhvr>
                                      <p:to>
                                        <p:strVal val="visible"/>
                                      </p:to>
                                    </p:set>
                                  </p:childTnLst>
                                </p:cTn>
                              </p:par>
                            </p:childTnLst>
                          </p:cTn>
                        </p:par>
                        <p:par>
                          <p:cTn id="49" fill="hold">
                            <p:stCondLst>
                              <p:cond delay="140"/>
                            </p:stCondLst>
                            <p:childTnLst>
                              <p:par>
                                <p:cTn id="50" presetID="1" presetClass="entr" presetSubtype="0" fill="hold" nodeType="afterEffect">
                                  <p:stCondLst>
                                    <p:cond delay="10"/>
                                  </p:stCondLst>
                                  <p:childTnLst>
                                    <p:set>
                                      <p:cBhvr>
                                        <p:cTn id="51" dur="1" fill="hold">
                                          <p:stCondLst>
                                            <p:cond delay="0"/>
                                          </p:stCondLst>
                                        </p:cTn>
                                        <p:tgtEl>
                                          <p:spTgt spid="33"/>
                                        </p:tgtEl>
                                        <p:attrNameLst>
                                          <p:attrName>style.visibility</p:attrName>
                                        </p:attrNameLst>
                                      </p:cBhvr>
                                      <p:to>
                                        <p:strVal val="visible"/>
                                      </p:to>
                                    </p:set>
                                  </p:childTnLst>
                                </p:cTn>
                              </p:par>
                            </p:childTnLst>
                          </p:cTn>
                        </p:par>
                        <p:par>
                          <p:cTn id="52" fill="hold">
                            <p:stCondLst>
                              <p:cond delay="150"/>
                            </p:stCondLst>
                            <p:childTnLst>
                              <p:par>
                                <p:cTn id="53" presetID="1" presetClass="entr" presetSubtype="0" fill="hold" nodeType="afterEffect">
                                  <p:stCondLst>
                                    <p:cond delay="10"/>
                                  </p:stCondLst>
                                  <p:childTnLst>
                                    <p:set>
                                      <p:cBhvr>
                                        <p:cTn id="54" dur="1" fill="hold">
                                          <p:stCondLst>
                                            <p:cond delay="0"/>
                                          </p:stCondLst>
                                        </p:cTn>
                                        <p:tgtEl>
                                          <p:spTgt spid="34"/>
                                        </p:tgtEl>
                                        <p:attrNameLst>
                                          <p:attrName>style.visibility</p:attrName>
                                        </p:attrNameLst>
                                      </p:cBhvr>
                                      <p:to>
                                        <p:strVal val="visible"/>
                                      </p:to>
                                    </p:set>
                                  </p:childTnLst>
                                </p:cTn>
                              </p:par>
                            </p:childTnLst>
                          </p:cTn>
                        </p:par>
                        <p:par>
                          <p:cTn id="55" fill="hold">
                            <p:stCondLst>
                              <p:cond delay="160"/>
                            </p:stCondLst>
                            <p:childTnLst>
                              <p:par>
                                <p:cTn id="56" presetID="1" presetClass="entr" presetSubtype="0" fill="hold" nodeType="afterEffect">
                                  <p:stCondLst>
                                    <p:cond delay="10"/>
                                  </p:stCondLst>
                                  <p:childTnLst>
                                    <p:set>
                                      <p:cBhvr>
                                        <p:cTn id="57" dur="1" fill="hold">
                                          <p:stCondLst>
                                            <p:cond delay="0"/>
                                          </p:stCondLst>
                                        </p:cTn>
                                        <p:tgtEl>
                                          <p:spTgt spid="3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70"/>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18"/>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20"/>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1"/>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22"/>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23"/>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24"/>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25"/>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26"/>
                                        </p:tgtEl>
                                        <p:attrNameLst>
                                          <p:attrName>style.visibility</p:attrName>
                                        </p:attrNameLst>
                                      </p:cBhvr>
                                      <p:to>
                                        <p:strVal val="hidden"/>
                                      </p:to>
                                    </p:set>
                                  </p:childTnLst>
                                </p:cTn>
                              </p:par>
                              <p:par>
                                <p:cTn id="80" presetID="1" presetClass="exit" presetSubtype="0" fill="hold" nodeType="withEffect">
                                  <p:stCondLst>
                                    <p:cond delay="0"/>
                                  </p:stCondLst>
                                  <p:childTnLst>
                                    <p:set>
                                      <p:cBhvr>
                                        <p:cTn id="81" dur="1" fill="hold">
                                          <p:stCondLst>
                                            <p:cond delay="0"/>
                                          </p:stCondLst>
                                        </p:cTn>
                                        <p:tgtEl>
                                          <p:spTgt spid="27"/>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28"/>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29"/>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30"/>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31"/>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32"/>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33"/>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34"/>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35"/>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74"/>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15"/>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40"/>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7"/>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4" grpId="0" animBg="1"/>
      <p:bldP spid="3" grpId="0"/>
      <p:bldP spid="37" grpId="0"/>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Methods – </a:t>
            </a:r>
            <a:r>
              <a:rPr lang="en-US" sz="3200" dirty="0" smtClean="0"/>
              <a:t>Weighting Scheme</a:t>
            </a:r>
            <a:endParaRPr lang="en-US" sz="3200" dirty="0"/>
          </a:p>
        </p:txBody>
      </p:sp>
      <mc:AlternateContent xmlns:mc="http://schemas.openxmlformats.org/markup-compatibility/2006" xmlns:a14="http://schemas.microsoft.com/office/drawing/2010/main">
        <mc:Choice Requires="a14">
          <p:sp>
            <p:nvSpPr>
              <p:cNvPr id="3" name="TextBox 2"/>
              <p:cNvSpPr txBox="1"/>
              <p:nvPr/>
            </p:nvSpPr>
            <p:spPr>
              <a:xfrm>
                <a:off x="108327" y="4835236"/>
                <a:ext cx="8885253" cy="1340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solidFill>
                                <a:schemeClr val="tx2"/>
                              </a:solidFill>
                              <a:latin typeface="Cambria Math" charset="0"/>
                            </a:rPr>
                          </m:ctrlPr>
                        </m:fPr>
                        <m:num>
                          <m:r>
                            <a:rPr lang="en-US" sz="2000" b="0" i="1" smtClean="0">
                              <a:solidFill>
                                <a:schemeClr val="tx2"/>
                              </a:solidFill>
                              <a:latin typeface="Cambria Math" charset="0"/>
                            </a:rPr>
                            <m:t>1</m:t>
                          </m:r>
                        </m:num>
                        <m:den>
                          <m:r>
                            <a:rPr lang="en-US" sz="2000" b="0" i="1" smtClean="0">
                              <a:solidFill>
                                <a:schemeClr val="tx2"/>
                              </a:solidFill>
                              <a:latin typeface="Cambria Math" charset="0"/>
                            </a:rPr>
                            <m:t>𝑃</m:t>
                          </m:r>
                          <m:d>
                            <m:dPr>
                              <m:ctrlPr>
                                <a:rPr lang="en-US" sz="2000" b="0" i="1" smtClean="0">
                                  <a:solidFill>
                                    <a:schemeClr val="tx2"/>
                                  </a:solidFill>
                                  <a:latin typeface="Cambria Math" charset="0"/>
                                </a:rPr>
                              </m:ctrlPr>
                            </m:dPr>
                            <m:e>
                              <m:r>
                                <a:rPr lang="en-US" sz="2000" b="0" i="1" smtClean="0">
                                  <a:solidFill>
                                    <a:schemeClr val="tx2"/>
                                  </a:solidFill>
                                  <a:latin typeface="Cambria Math" charset="0"/>
                                </a:rPr>
                                <m:t>𝑠𝑒𝑙𝑒𝑐𝑡𝑖𝑜𝑛</m:t>
                              </m:r>
                              <m:r>
                                <a:rPr lang="en-US" sz="2000" b="0" i="1" smtClean="0">
                                  <a:solidFill>
                                    <a:schemeClr val="tx2"/>
                                  </a:solidFill>
                                  <a:latin typeface="Cambria Math" charset="0"/>
                                </a:rPr>
                                <m:t> </m:t>
                              </m:r>
                              <m:r>
                                <a:rPr lang="en-US" sz="2000" b="0" i="1" smtClean="0">
                                  <a:solidFill>
                                    <a:schemeClr val="tx2"/>
                                  </a:solidFill>
                                  <a:latin typeface="Cambria Math" charset="0"/>
                                </a:rPr>
                                <m:t>𝑎𝑡</m:t>
                              </m:r>
                              <m:r>
                                <a:rPr lang="en-US" sz="2000" b="0" i="1" smtClean="0">
                                  <a:solidFill>
                                    <a:schemeClr val="tx2"/>
                                  </a:solidFill>
                                  <a:latin typeface="Cambria Math" charset="0"/>
                                </a:rPr>
                                <m:t> </m:t>
                              </m:r>
                              <m:r>
                                <a:rPr lang="en-US" sz="2000" b="0" i="1" smtClean="0">
                                  <a:solidFill>
                                    <a:schemeClr val="tx2"/>
                                  </a:solidFill>
                                  <a:latin typeface="Cambria Math" charset="0"/>
                                </a:rPr>
                                <m:t>𝑆𝑡𝑎𝑔𝑒</m:t>
                              </m:r>
                              <m:r>
                                <a:rPr lang="en-US" sz="2000" b="0" i="1" smtClean="0">
                                  <a:solidFill>
                                    <a:schemeClr val="tx2"/>
                                  </a:solidFill>
                                  <a:latin typeface="Cambria Math" charset="0"/>
                                </a:rPr>
                                <m:t> 1</m:t>
                              </m:r>
                            </m:e>
                          </m:d>
                        </m:den>
                      </m:f>
                      <m:r>
                        <a:rPr lang="en-US" sz="2000" b="0" i="1" smtClean="0">
                          <a:solidFill>
                            <a:schemeClr val="tx2"/>
                          </a:solidFill>
                          <a:latin typeface="Cambria Math" charset="0"/>
                        </a:rPr>
                        <m:t>×</m:t>
                      </m:r>
                      <m:f>
                        <m:fPr>
                          <m:ctrlPr>
                            <a:rPr lang="en-US" sz="2000" i="1">
                              <a:solidFill>
                                <a:schemeClr val="tx2"/>
                              </a:solidFill>
                              <a:latin typeface="Cambria Math" charset="0"/>
                            </a:rPr>
                          </m:ctrlPr>
                        </m:fPr>
                        <m:num>
                          <m:r>
                            <a:rPr lang="en-US" sz="2000" i="1">
                              <a:solidFill>
                                <a:schemeClr val="tx2"/>
                              </a:solidFill>
                              <a:latin typeface="Cambria Math" charset="0"/>
                            </a:rPr>
                            <m:t>1</m:t>
                          </m:r>
                        </m:num>
                        <m:den>
                          <m:r>
                            <a:rPr lang="en-US" sz="2000" i="1">
                              <a:solidFill>
                                <a:schemeClr val="tx2"/>
                              </a:solidFill>
                              <a:latin typeface="Cambria Math" charset="0"/>
                            </a:rPr>
                            <m:t>𝑃</m:t>
                          </m:r>
                          <m:d>
                            <m:dPr>
                              <m:ctrlPr>
                                <a:rPr lang="en-US" sz="2000" i="1">
                                  <a:solidFill>
                                    <a:schemeClr val="tx2"/>
                                  </a:solidFill>
                                  <a:latin typeface="Cambria Math" charset="0"/>
                                </a:rPr>
                              </m:ctrlPr>
                            </m:dPr>
                            <m:e>
                              <m:r>
                                <a:rPr lang="en-US" sz="2000" i="1">
                                  <a:solidFill>
                                    <a:schemeClr val="tx2"/>
                                  </a:solidFill>
                                  <a:latin typeface="Cambria Math" charset="0"/>
                                </a:rPr>
                                <m:t>𝑠𝑒𝑙𝑒𝑐𝑡𝑖𝑜𝑛</m:t>
                              </m:r>
                              <m:r>
                                <a:rPr lang="en-US" sz="2000" i="1">
                                  <a:solidFill>
                                    <a:schemeClr val="tx2"/>
                                  </a:solidFill>
                                  <a:latin typeface="Cambria Math" charset="0"/>
                                </a:rPr>
                                <m:t> </m:t>
                              </m:r>
                              <m:r>
                                <a:rPr lang="en-US" sz="2000" i="1">
                                  <a:solidFill>
                                    <a:schemeClr val="tx2"/>
                                  </a:solidFill>
                                  <a:latin typeface="Cambria Math" charset="0"/>
                                </a:rPr>
                                <m:t>𝑎𝑡</m:t>
                              </m:r>
                              <m:r>
                                <a:rPr lang="en-US" sz="2000" i="1">
                                  <a:solidFill>
                                    <a:schemeClr val="tx2"/>
                                  </a:solidFill>
                                  <a:latin typeface="Cambria Math" charset="0"/>
                                </a:rPr>
                                <m:t> </m:t>
                              </m:r>
                              <m:r>
                                <a:rPr lang="en-US" sz="2000" i="1">
                                  <a:solidFill>
                                    <a:schemeClr val="tx2"/>
                                  </a:solidFill>
                                  <a:latin typeface="Cambria Math" charset="0"/>
                                </a:rPr>
                                <m:t>𝑆𝑡𝑎𝑔𝑒</m:t>
                              </m:r>
                              <m:r>
                                <a:rPr lang="en-US" sz="2000" i="1">
                                  <a:solidFill>
                                    <a:schemeClr val="tx2"/>
                                  </a:solidFill>
                                  <a:latin typeface="Cambria Math" charset="0"/>
                                </a:rPr>
                                <m:t> 2</m:t>
                              </m:r>
                            </m:e>
                          </m:d>
                        </m:den>
                      </m:f>
                      <m:r>
                        <a:rPr lang="en-US" sz="2000" i="1">
                          <a:solidFill>
                            <a:schemeClr val="tx2"/>
                          </a:solidFill>
                          <a:latin typeface="Cambria Math" charset="0"/>
                        </a:rPr>
                        <m:t>×</m:t>
                      </m:r>
                      <m:f>
                        <m:fPr>
                          <m:ctrlPr>
                            <a:rPr lang="en-US" sz="2000" i="1">
                              <a:solidFill>
                                <a:schemeClr val="tx2"/>
                              </a:solidFill>
                              <a:latin typeface="Cambria Math" charset="0"/>
                            </a:rPr>
                          </m:ctrlPr>
                        </m:fPr>
                        <m:num>
                          <m:r>
                            <a:rPr lang="en-US" sz="2000" i="1">
                              <a:solidFill>
                                <a:schemeClr val="tx2"/>
                              </a:solidFill>
                              <a:latin typeface="Cambria Math" charset="0"/>
                            </a:rPr>
                            <m:t>1</m:t>
                          </m:r>
                        </m:num>
                        <m:den>
                          <m:r>
                            <a:rPr lang="en-US" sz="2000" i="1">
                              <a:solidFill>
                                <a:schemeClr val="tx2"/>
                              </a:solidFill>
                              <a:latin typeface="Cambria Math" charset="0"/>
                            </a:rPr>
                            <m:t>𝑃</m:t>
                          </m:r>
                          <m:d>
                            <m:dPr>
                              <m:ctrlPr>
                                <a:rPr lang="en-US" sz="2000" i="1">
                                  <a:solidFill>
                                    <a:schemeClr val="tx2"/>
                                  </a:solidFill>
                                  <a:latin typeface="Cambria Math" charset="0"/>
                                </a:rPr>
                              </m:ctrlPr>
                            </m:dPr>
                            <m:e>
                              <m:r>
                                <a:rPr lang="en-US" sz="2000" i="1">
                                  <a:solidFill>
                                    <a:schemeClr val="tx2"/>
                                  </a:solidFill>
                                  <a:latin typeface="Cambria Math" charset="0"/>
                                </a:rPr>
                                <m:t>𝑠𝑒𝑙𝑒𝑐𝑡𝑖𝑜𝑛</m:t>
                              </m:r>
                              <m:r>
                                <a:rPr lang="en-US" sz="2000" i="1">
                                  <a:solidFill>
                                    <a:schemeClr val="tx2"/>
                                  </a:solidFill>
                                  <a:latin typeface="Cambria Math" charset="0"/>
                                </a:rPr>
                                <m:t> </m:t>
                              </m:r>
                              <m:r>
                                <a:rPr lang="en-US" sz="2000" i="1">
                                  <a:solidFill>
                                    <a:schemeClr val="tx2"/>
                                  </a:solidFill>
                                  <a:latin typeface="Cambria Math" charset="0"/>
                                </a:rPr>
                                <m:t>𝑎𝑡</m:t>
                              </m:r>
                              <m:r>
                                <a:rPr lang="en-US" sz="2000" i="1">
                                  <a:solidFill>
                                    <a:schemeClr val="tx2"/>
                                  </a:solidFill>
                                  <a:latin typeface="Cambria Math" charset="0"/>
                                </a:rPr>
                                <m:t> </m:t>
                              </m:r>
                              <m:r>
                                <a:rPr lang="en-US" sz="2000" i="1">
                                  <a:solidFill>
                                    <a:schemeClr val="tx2"/>
                                  </a:solidFill>
                                  <a:latin typeface="Cambria Math" charset="0"/>
                                </a:rPr>
                                <m:t>𝑆𝑡𝑎𝑔𝑒</m:t>
                              </m:r>
                              <m:r>
                                <a:rPr lang="en-US" sz="2000" i="1">
                                  <a:solidFill>
                                    <a:schemeClr val="tx2"/>
                                  </a:solidFill>
                                  <a:latin typeface="Cambria Math" charset="0"/>
                                </a:rPr>
                                <m:t> 3</m:t>
                              </m:r>
                            </m:e>
                          </m:d>
                        </m:den>
                      </m:f>
                    </m:oMath>
                  </m:oMathPara>
                </a14:m>
                <a:endParaRPr lang="en-US" sz="2000" dirty="0">
                  <a:solidFill>
                    <a:schemeClr val="tx2"/>
                  </a:solidFill>
                </a:endParaRPr>
              </a:p>
              <a:p>
                <a:endParaRPr lang="en-US" sz="2000" b="0" dirty="0" smtClean="0"/>
              </a:p>
              <a:p>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108327" y="4835236"/>
                <a:ext cx="8885253" cy="1340047"/>
              </a:xfrm>
              <a:prstGeom prst="rect">
                <a:avLst/>
              </a:prstGeom>
              <a:blipFill rotWithShape="0">
                <a:blip r:embed="rId3"/>
                <a:stretch>
                  <a:fillRect/>
                </a:stretch>
              </a:blipFill>
            </p:spPr>
            <p:txBody>
              <a:bodyPr/>
              <a:lstStyle/>
              <a:p>
                <a:r>
                  <a:rPr lang="en-US">
                    <a:noFill/>
                  </a:rPr>
                  <a:t> </a:t>
                </a:r>
              </a:p>
            </p:txBody>
          </p:sp>
        </mc:Fallback>
      </mc:AlternateContent>
      <p:sp>
        <p:nvSpPr>
          <p:cNvPr id="4" name="Trapezoid 3"/>
          <p:cNvSpPr/>
          <p:nvPr/>
        </p:nvSpPr>
        <p:spPr>
          <a:xfrm>
            <a:off x="3290191" y="1844386"/>
            <a:ext cx="2521527" cy="1911927"/>
          </a:xfrm>
          <a:prstGeom prst="trapezoid">
            <a:avLst/>
          </a:prstGeom>
          <a:solidFill>
            <a:schemeClr val="accent2"/>
          </a:solidFill>
          <a:ln w="571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Weight</a:t>
            </a:r>
            <a:endParaRPr lang="en-US" dirty="0"/>
          </a:p>
        </p:txBody>
      </p:sp>
      <p:sp>
        <p:nvSpPr>
          <p:cNvPr id="6" name="TextBox 5"/>
          <p:cNvSpPr txBox="1"/>
          <p:nvPr/>
        </p:nvSpPr>
        <p:spPr>
          <a:xfrm>
            <a:off x="4091016" y="3880275"/>
            <a:ext cx="919873" cy="830997"/>
          </a:xfrm>
          <a:prstGeom prst="rect">
            <a:avLst/>
          </a:prstGeom>
          <a:noFill/>
        </p:spPr>
        <p:txBody>
          <a:bodyPr wrap="square" rtlCol="0">
            <a:spAutoFit/>
          </a:bodyPr>
          <a:lstStyle/>
          <a:p>
            <a:pPr algn="ctr"/>
            <a:r>
              <a:rPr lang="en-US" sz="4800" smtClean="0">
                <a:solidFill>
                  <a:schemeClr val="tx2"/>
                </a:solidFill>
              </a:rPr>
              <a:t>=</a:t>
            </a:r>
            <a:endParaRPr lang="en-US" sz="4800">
              <a:solidFill>
                <a:schemeClr val="tx2"/>
              </a:solidFill>
            </a:endParaRPr>
          </a:p>
        </p:txBody>
      </p:sp>
    </p:spTree>
    <p:extLst>
      <p:ext uri="{BB962C8B-B14F-4D97-AF65-F5344CB8AC3E}">
        <p14:creationId xmlns:p14="http://schemas.microsoft.com/office/powerpoint/2010/main" val="5065799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Methods – </a:t>
            </a:r>
            <a:r>
              <a:rPr lang="en-US" sz="3200" dirty="0" smtClean="0"/>
              <a:t>Design</a:t>
            </a:r>
            <a:endParaRPr lang="en-US" sz="3200" dirty="0"/>
          </a:p>
        </p:txBody>
      </p:sp>
      <p:grpSp>
        <p:nvGrpSpPr>
          <p:cNvPr id="6" name="Group 5"/>
          <p:cNvGrpSpPr>
            <a:grpSpLocks noChangeAspect="1"/>
          </p:cNvGrpSpPr>
          <p:nvPr/>
        </p:nvGrpSpPr>
        <p:grpSpPr>
          <a:xfrm>
            <a:off x="7237258" y="2022767"/>
            <a:ext cx="1524438" cy="4601316"/>
            <a:chOff x="878021" y="386320"/>
            <a:chExt cx="1867003" cy="5635304"/>
          </a:xfrm>
        </p:grpSpPr>
        <p:grpSp>
          <p:nvGrpSpPr>
            <p:cNvPr id="7" name="Group 6"/>
            <p:cNvGrpSpPr/>
            <p:nvPr/>
          </p:nvGrpSpPr>
          <p:grpSpPr>
            <a:xfrm>
              <a:off x="878021" y="386320"/>
              <a:ext cx="1867003" cy="5635304"/>
              <a:chOff x="834478" y="364548"/>
              <a:chExt cx="1867003" cy="5635304"/>
            </a:xfrm>
          </p:grpSpPr>
          <p:sp>
            <p:nvSpPr>
              <p:cNvPr id="9" name="Oval 8"/>
              <p:cNvSpPr/>
              <p:nvPr/>
            </p:nvSpPr>
            <p:spPr>
              <a:xfrm rot="5400000" flipV="1">
                <a:off x="907855" y="2311266"/>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0" name="Picture 9"/>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834478" y="2288261"/>
                <a:ext cx="1867003" cy="1867003"/>
              </a:xfrm>
              <a:prstGeom prst="rect">
                <a:avLst/>
              </a:prstGeom>
            </p:spPr>
          </p:pic>
          <p:sp>
            <p:nvSpPr>
              <p:cNvPr id="11" name="Oval 10"/>
              <p:cNvSpPr/>
              <p:nvPr/>
            </p:nvSpPr>
            <p:spPr>
              <a:xfrm rot="5400000" flipV="1">
                <a:off x="907855" y="365138"/>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sp>
            <p:nvSpPr>
              <p:cNvPr id="12" name="Oval 11"/>
              <p:cNvSpPr/>
              <p:nvPr/>
            </p:nvSpPr>
            <p:spPr>
              <a:xfrm rot="5400000" flipV="1">
                <a:off x="907855" y="4280191"/>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3" name="Picture 12"/>
              <p:cNvPicPr>
                <a:picLocks noChangeAspect="1"/>
              </p:cNvPicPr>
              <p:nvPr/>
            </p:nvPicPr>
            <p:blipFill>
              <a:blip r:embed="rId5"/>
              <a:stretch>
                <a:fillRect/>
              </a:stretch>
            </p:blipFill>
            <p:spPr>
              <a:xfrm>
                <a:off x="1043214" y="947104"/>
                <a:ext cx="1449532" cy="555140"/>
              </a:xfrm>
              <a:prstGeom prst="rect">
                <a:avLst/>
              </a:prstGeom>
            </p:spPr>
          </p:pic>
        </p:grpSp>
        <p:pic>
          <p:nvPicPr>
            <p:cNvPr id="8" name="Picture 7"/>
            <p:cNvPicPr>
              <a:picLocks noChangeAspect="1"/>
            </p:cNvPicPr>
            <p:nvPr/>
          </p:nvPicPr>
          <p:blipFill>
            <a:blip r:embed="rId6"/>
            <a:stretch>
              <a:fillRect/>
            </a:stretch>
          </p:blipFill>
          <p:spPr>
            <a:xfrm>
              <a:off x="1151140" y="4859081"/>
              <a:ext cx="1320764" cy="604836"/>
            </a:xfrm>
            <a:prstGeom prst="rect">
              <a:avLst/>
            </a:prstGeom>
          </p:spPr>
        </p:pic>
      </p:grpSp>
      <p:sp>
        <p:nvSpPr>
          <p:cNvPr id="14" name="Content Placeholder 13"/>
          <p:cNvSpPr>
            <a:spLocks noGrp="1"/>
          </p:cNvSpPr>
          <p:nvPr>
            <p:ph idx="1"/>
          </p:nvPr>
        </p:nvSpPr>
        <p:spPr/>
        <p:txBody>
          <a:bodyPr>
            <a:normAutofit/>
          </a:bodyPr>
          <a:lstStyle/>
          <a:p>
            <a:r>
              <a:rPr lang="en-US" sz="2400" b="1" dirty="0" smtClean="0"/>
              <a:t>Incorporating the design </a:t>
            </a:r>
            <a:r>
              <a:rPr lang="en-US" sz="2400" dirty="0" smtClean="0"/>
              <a:t>in the statistical analysis is vital</a:t>
            </a:r>
          </a:p>
          <a:p>
            <a:r>
              <a:rPr lang="en-US" sz="2400" dirty="0" smtClean="0"/>
              <a:t>In order to obtain the </a:t>
            </a:r>
            <a:r>
              <a:rPr lang="en-US" sz="2400" b="1" dirty="0" smtClean="0"/>
              <a:t>correct standard </a:t>
            </a:r>
            <a:r>
              <a:rPr lang="en-US" sz="2400" b="1" dirty="0"/>
              <a:t>error </a:t>
            </a:r>
            <a:r>
              <a:rPr lang="en-US" sz="2400" b="1" dirty="0" smtClean="0"/>
              <a:t>estimates </a:t>
            </a:r>
            <a:r>
              <a:rPr lang="en-US" sz="2400" b="1" dirty="0"/>
              <a:t>for a </a:t>
            </a:r>
            <a:r>
              <a:rPr lang="en-US" sz="2400" b="1" dirty="0" smtClean="0"/>
              <a:t>subpopulation</a:t>
            </a:r>
            <a:r>
              <a:rPr lang="en-US" sz="2400" dirty="0" smtClean="0"/>
              <a:t>, we need to properly account for the weights and design</a:t>
            </a:r>
          </a:p>
          <a:p>
            <a:endParaRPr lang="en-US" sz="2400" dirty="0"/>
          </a:p>
          <a:p>
            <a:endParaRPr lang="en-US" sz="2400" dirty="0"/>
          </a:p>
        </p:txBody>
      </p:sp>
    </p:spTree>
    <p:extLst>
      <p:ext uri="{BB962C8B-B14F-4D97-AF65-F5344CB8AC3E}">
        <p14:creationId xmlns:p14="http://schemas.microsoft.com/office/powerpoint/2010/main" val="58214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Methods – </a:t>
            </a:r>
            <a:r>
              <a:rPr lang="en-US" sz="3200" dirty="0" smtClean="0"/>
              <a:t>Design</a:t>
            </a:r>
            <a:endParaRPr lang="en-US" sz="3200" dirty="0"/>
          </a:p>
        </p:txBody>
      </p:sp>
      <p:grpSp>
        <p:nvGrpSpPr>
          <p:cNvPr id="6" name="Group 5"/>
          <p:cNvGrpSpPr>
            <a:grpSpLocks noChangeAspect="1"/>
          </p:cNvGrpSpPr>
          <p:nvPr/>
        </p:nvGrpSpPr>
        <p:grpSpPr>
          <a:xfrm>
            <a:off x="7237258" y="2022767"/>
            <a:ext cx="1524438" cy="4601316"/>
            <a:chOff x="878021" y="386320"/>
            <a:chExt cx="1867003" cy="5635304"/>
          </a:xfrm>
        </p:grpSpPr>
        <p:grpSp>
          <p:nvGrpSpPr>
            <p:cNvPr id="7" name="Group 6"/>
            <p:cNvGrpSpPr/>
            <p:nvPr/>
          </p:nvGrpSpPr>
          <p:grpSpPr>
            <a:xfrm>
              <a:off x="878021" y="386320"/>
              <a:ext cx="1867003" cy="5635304"/>
              <a:chOff x="834478" y="364548"/>
              <a:chExt cx="1867003" cy="5635304"/>
            </a:xfrm>
          </p:grpSpPr>
          <p:sp>
            <p:nvSpPr>
              <p:cNvPr id="9" name="Oval 8"/>
              <p:cNvSpPr/>
              <p:nvPr/>
            </p:nvSpPr>
            <p:spPr>
              <a:xfrm rot="5400000" flipV="1">
                <a:off x="907855" y="2311266"/>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0" name="Picture 9"/>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834478" y="2288261"/>
                <a:ext cx="1867003" cy="1867003"/>
              </a:xfrm>
              <a:prstGeom prst="rect">
                <a:avLst/>
              </a:prstGeom>
            </p:spPr>
          </p:pic>
          <p:sp>
            <p:nvSpPr>
              <p:cNvPr id="11" name="Oval 10"/>
              <p:cNvSpPr/>
              <p:nvPr/>
            </p:nvSpPr>
            <p:spPr>
              <a:xfrm rot="5400000" flipV="1">
                <a:off x="907855" y="365138"/>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sp>
            <p:nvSpPr>
              <p:cNvPr id="12" name="Oval 11"/>
              <p:cNvSpPr/>
              <p:nvPr/>
            </p:nvSpPr>
            <p:spPr>
              <a:xfrm rot="5400000" flipV="1">
                <a:off x="907855" y="4280191"/>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3" name="Picture 12"/>
              <p:cNvPicPr>
                <a:picLocks noChangeAspect="1"/>
              </p:cNvPicPr>
              <p:nvPr/>
            </p:nvPicPr>
            <p:blipFill>
              <a:blip r:embed="rId5"/>
              <a:stretch>
                <a:fillRect/>
              </a:stretch>
            </p:blipFill>
            <p:spPr>
              <a:xfrm>
                <a:off x="1043214" y="947104"/>
                <a:ext cx="1449532" cy="555140"/>
              </a:xfrm>
              <a:prstGeom prst="rect">
                <a:avLst/>
              </a:prstGeom>
            </p:spPr>
          </p:pic>
        </p:grpSp>
        <p:pic>
          <p:nvPicPr>
            <p:cNvPr id="8" name="Picture 7"/>
            <p:cNvPicPr>
              <a:picLocks noChangeAspect="1"/>
            </p:cNvPicPr>
            <p:nvPr/>
          </p:nvPicPr>
          <p:blipFill>
            <a:blip r:embed="rId6"/>
            <a:stretch>
              <a:fillRect/>
            </a:stretch>
          </p:blipFill>
          <p:spPr>
            <a:xfrm>
              <a:off x="1151140" y="4859081"/>
              <a:ext cx="1320764" cy="604836"/>
            </a:xfrm>
            <a:prstGeom prst="rect">
              <a:avLst/>
            </a:prstGeom>
          </p:spPr>
        </p:pic>
      </p:grpSp>
      <p:sp>
        <p:nvSpPr>
          <p:cNvPr id="3" name="Content Placeholder 2"/>
          <p:cNvSpPr>
            <a:spLocks noGrp="1"/>
          </p:cNvSpPr>
          <p:nvPr>
            <p:ph idx="1"/>
          </p:nvPr>
        </p:nvSpPr>
        <p:spPr/>
        <p:txBody>
          <a:bodyPr>
            <a:noAutofit/>
          </a:bodyPr>
          <a:lstStyle/>
          <a:p>
            <a:r>
              <a:rPr lang="en-US" sz="2400" dirty="0" smtClean="0"/>
              <a:t>All analysis was completed using R</a:t>
            </a:r>
          </a:p>
          <a:p>
            <a:r>
              <a:rPr lang="en-US" sz="2400" dirty="0" smtClean="0"/>
              <a:t>We primarily utilized the </a:t>
            </a:r>
            <a:r>
              <a:rPr lang="en-US" sz="2400" b="1" dirty="0" smtClean="0"/>
              <a:t>survey</a:t>
            </a:r>
            <a:r>
              <a:rPr lang="en-US" sz="2400" dirty="0" smtClean="0"/>
              <a:t> package:</a:t>
            </a:r>
          </a:p>
          <a:p>
            <a:pPr lvl="1"/>
            <a:r>
              <a:rPr lang="en-US" sz="2000" dirty="0" smtClean="0"/>
              <a:t>T</a:t>
            </a:r>
            <a:r>
              <a:rPr lang="en-US" sz="2000" dirty="0"/>
              <a:t>. Lumley (2014) "survey: analysis of complex survey samples". R package version 3.30. </a:t>
            </a:r>
          </a:p>
          <a:p>
            <a:pPr lvl="1"/>
            <a:r>
              <a:rPr lang="en-US" sz="2000" dirty="0" smtClean="0"/>
              <a:t>T</a:t>
            </a:r>
            <a:r>
              <a:rPr lang="en-US" sz="2000" dirty="0"/>
              <a:t>. Lumley (2004) Analysis of complex survey samples. Journal of Statistical Software  9(1): 1-19</a:t>
            </a:r>
          </a:p>
        </p:txBody>
      </p:sp>
    </p:spTree>
    <p:extLst>
      <p:ext uri="{BB962C8B-B14F-4D97-AF65-F5344CB8AC3E}">
        <p14:creationId xmlns:p14="http://schemas.microsoft.com/office/powerpoint/2010/main" val="121184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5638" y="3325091"/>
            <a:ext cx="6549938" cy="2590800"/>
          </a:xfrm>
          <a:prstGeom prst="rect">
            <a:avLst/>
          </a:prstGeom>
          <a:solidFill>
            <a:srgbClr val="4BACC6"/>
          </a:solidFill>
          <a:ln w="762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199" y="342900"/>
            <a:ext cx="6508377" cy="1143000"/>
          </a:xfrm>
        </p:spPr>
        <p:txBody>
          <a:bodyPr/>
          <a:lstStyle/>
          <a:p>
            <a:r>
              <a:rPr lang="en-US" dirty="0" smtClean="0"/>
              <a:t>Methods – </a:t>
            </a:r>
            <a:r>
              <a:rPr lang="en-US" sz="3200" dirty="0" smtClean="0"/>
              <a:t>Variable Definitions</a:t>
            </a:r>
            <a:endParaRPr lang="en-US" sz="3200" dirty="0"/>
          </a:p>
        </p:txBody>
      </p:sp>
      <p:sp>
        <p:nvSpPr>
          <p:cNvPr id="4" name="Content Placeholder 3"/>
          <p:cNvSpPr>
            <a:spLocks noGrp="1"/>
          </p:cNvSpPr>
          <p:nvPr>
            <p:ph idx="1"/>
          </p:nvPr>
        </p:nvSpPr>
        <p:spPr>
          <a:xfrm>
            <a:off x="415639" y="2209800"/>
            <a:ext cx="6858000" cy="3916363"/>
          </a:xfrm>
        </p:spPr>
        <p:txBody>
          <a:bodyPr>
            <a:normAutofit/>
          </a:bodyPr>
          <a:lstStyle/>
          <a:p>
            <a:pPr marL="0" indent="0">
              <a:buNone/>
            </a:pPr>
            <a:r>
              <a:rPr lang="en-US" sz="2800" dirty="0" smtClean="0"/>
              <a:t>Outcome: Maximum </a:t>
            </a:r>
            <a:r>
              <a:rPr lang="en-US" sz="2800" dirty="0"/>
              <a:t>Injury Severity within </a:t>
            </a:r>
            <a:r>
              <a:rPr lang="en-US" sz="2800" dirty="0" smtClean="0"/>
              <a:t>Vehicle</a:t>
            </a:r>
          </a:p>
          <a:p>
            <a:pPr marL="0" indent="0">
              <a:buNone/>
            </a:pPr>
            <a:endParaRPr lang="en-US" b="1" dirty="0">
              <a:solidFill>
                <a:schemeClr val="bg1"/>
              </a:solidFill>
            </a:endParaRPr>
          </a:p>
          <a:p>
            <a:pPr marL="228600" lvl="1" indent="0" fontAlgn="base">
              <a:buClr>
                <a:schemeClr val="bg1"/>
              </a:buClr>
              <a:buNone/>
            </a:pPr>
            <a:r>
              <a:rPr lang="en-US" sz="1900" b="1" dirty="0">
                <a:solidFill>
                  <a:schemeClr val="bg1"/>
                </a:solidFill>
              </a:rPr>
              <a:t>0: </a:t>
            </a:r>
            <a:r>
              <a:rPr lang="en-US" sz="1900" dirty="0">
                <a:solidFill>
                  <a:schemeClr val="bg1"/>
                </a:solidFill>
              </a:rPr>
              <a:t>No </a:t>
            </a:r>
            <a:r>
              <a:rPr lang="en-US" sz="1900" dirty="0" smtClean="0">
                <a:solidFill>
                  <a:schemeClr val="bg1"/>
                </a:solidFill>
              </a:rPr>
              <a:t>injury</a:t>
            </a:r>
            <a:endParaRPr lang="en-US" sz="1900" dirty="0">
              <a:solidFill>
                <a:schemeClr val="bg1"/>
              </a:solidFill>
            </a:endParaRPr>
          </a:p>
          <a:p>
            <a:pPr marL="228600" lvl="1" indent="0" fontAlgn="base">
              <a:buClr>
                <a:schemeClr val="bg1"/>
              </a:buClr>
              <a:buNone/>
            </a:pPr>
            <a:r>
              <a:rPr lang="en-US" sz="1900" b="1" dirty="0">
                <a:solidFill>
                  <a:schemeClr val="bg1"/>
                </a:solidFill>
              </a:rPr>
              <a:t>1: </a:t>
            </a:r>
            <a:r>
              <a:rPr lang="en-US" sz="1900" dirty="0">
                <a:solidFill>
                  <a:schemeClr val="bg1"/>
                </a:solidFill>
              </a:rPr>
              <a:t>Possible </a:t>
            </a:r>
            <a:r>
              <a:rPr lang="en-US" sz="1900" dirty="0" smtClean="0">
                <a:solidFill>
                  <a:schemeClr val="bg1"/>
                </a:solidFill>
              </a:rPr>
              <a:t>injury</a:t>
            </a:r>
            <a:endParaRPr lang="en-US" sz="1900" dirty="0">
              <a:solidFill>
                <a:schemeClr val="bg1"/>
              </a:solidFill>
            </a:endParaRPr>
          </a:p>
          <a:p>
            <a:pPr marL="228600" lvl="1" indent="0" fontAlgn="base">
              <a:buClr>
                <a:schemeClr val="bg1"/>
              </a:buClr>
              <a:buNone/>
            </a:pPr>
            <a:r>
              <a:rPr lang="en-US" sz="1900" b="1" dirty="0">
                <a:solidFill>
                  <a:schemeClr val="bg1"/>
                </a:solidFill>
              </a:rPr>
              <a:t>2: </a:t>
            </a:r>
            <a:r>
              <a:rPr lang="en-US" sz="1900" dirty="0">
                <a:solidFill>
                  <a:schemeClr val="bg1"/>
                </a:solidFill>
              </a:rPr>
              <a:t>Non-incapacitating injury / Suspected minor injury</a:t>
            </a:r>
          </a:p>
          <a:p>
            <a:pPr marL="228600" lvl="1" indent="0" fontAlgn="base">
              <a:buClr>
                <a:schemeClr val="bg1"/>
              </a:buClr>
              <a:buNone/>
            </a:pPr>
            <a:r>
              <a:rPr lang="en-US" sz="1900" b="1" dirty="0">
                <a:solidFill>
                  <a:schemeClr val="bg1"/>
                </a:solidFill>
              </a:rPr>
              <a:t>3: </a:t>
            </a:r>
            <a:r>
              <a:rPr lang="en-US" sz="1900" dirty="0">
                <a:solidFill>
                  <a:schemeClr val="bg1"/>
                </a:solidFill>
              </a:rPr>
              <a:t>Incapacitating injury / Suspected serious injury</a:t>
            </a:r>
          </a:p>
          <a:p>
            <a:pPr marL="228600" lvl="1" indent="0" fontAlgn="base">
              <a:buClr>
                <a:schemeClr val="bg1"/>
              </a:buClr>
              <a:buNone/>
            </a:pPr>
            <a:r>
              <a:rPr lang="en-US" sz="1900" b="1" dirty="0">
                <a:solidFill>
                  <a:schemeClr val="bg1"/>
                </a:solidFill>
              </a:rPr>
              <a:t>4: </a:t>
            </a:r>
            <a:r>
              <a:rPr lang="en-US" sz="1900" dirty="0">
                <a:solidFill>
                  <a:schemeClr val="bg1"/>
                </a:solidFill>
              </a:rPr>
              <a:t>Fatal</a:t>
            </a:r>
          </a:p>
        </p:txBody>
      </p:sp>
      <p:sp>
        <p:nvSpPr>
          <p:cNvPr id="5" name="Rectangle 4"/>
          <p:cNvSpPr/>
          <p:nvPr/>
        </p:nvSpPr>
        <p:spPr>
          <a:xfrm>
            <a:off x="415638" y="2209800"/>
            <a:ext cx="6549938" cy="1115291"/>
          </a:xfrm>
          <a:prstGeom prst="rect">
            <a:avLst/>
          </a:prstGeom>
          <a:noFill/>
          <a:ln w="762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a:xfrm>
            <a:off x="7237258" y="2022767"/>
            <a:ext cx="1524438" cy="4601316"/>
            <a:chOff x="878021" y="386320"/>
            <a:chExt cx="1867003" cy="5635304"/>
          </a:xfrm>
        </p:grpSpPr>
        <p:grpSp>
          <p:nvGrpSpPr>
            <p:cNvPr id="7" name="Group 6"/>
            <p:cNvGrpSpPr/>
            <p:nvPr/>
          </p:nvGrpSpPr>
          <p:grpSpPr>
            <a:xfrm>
              <a:off x="878021" y="386320"/>
              <a:ext cx="1867003" cy="5635304"/>
              <a:chOff x="834478" y="364548"/>
              <a:chExt cx="1867003" cy="5635304"/>
            </a:xfrm>
          </p:grpSpPr>
          <p:sp>
            <p:nvSpPr>
              <p:cNvPr id="9" name="Oval 8"/>
              <p:cNvSpPr/>
              <p:nvPr/>
            </p:nvSpPr>
            <p:spPr>
              <a:xfrm rot="5400000" flipV="1">
                <a:off x="907855" y="2311266"/>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0" name="Picture 9"/>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834478" y="2288261"/>
                <a:ext cx="1867003" cy="1867003"/>
              </a:xfrm>
              <a:prstGeom prst="rect">
                <a:avLst/>
              </a:prstGeom>
            </p:spPr>
          </p:pic>
          <p:sp>
            <p:nvSpPr>
              <p:cNvPr id="11" name="Oval 10"/>
              <p:cNvSpPr/>
              <p:nvPr/>
            </p:nvSpPr>
            <p:spPr>
              <a:xfrm rot="5400000" flipV="1">
                <a:off x="907855" y="365138"/>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sp>
            <p:nvSpPr>
              <p:cNvPr id="12" name="Oval 11"/>
              <p:cNvSpPr/>
              <p:nvPr/>
            </p:nvSpPr>
            <p:spPr>
              <a:xfrm rot="5400000" flipV="1">
                <a:off x="907855" y="4280191"/>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3" name="Picture 12"/>
              <p:cNvPicPr>
                <a:picLocks noChangeAspect="1"/>
              </p:cNvPicPr>
              <p:nvPr/>
            </p:nvPicPr>
            <p:blipFill>
              <a:blip r:embed="rId5"/>
              <a:stretch>
                <a:fillRect/>
              </a:stretch>
            </p:blipFill>
            <p:spPr>
              <a:xfrm>
                <a:off x="1043214" y="947104"/>
                <a:ext cx="1449532" cy="555140"/>
              </a:xfrm>
              <a:prstGeom prst="rect">
                <a:avLst/>
              </a:prstGeom>
            </p:spPr>
          </p:pic>
        </p:grpSp>
        <p:pic>
          <p:nvPicPr>
            <p:cNvPr id="8" name="Picture 7"/>
            <p:cNvPicPr>
              <a:picLocks noChangeAspect="1"/>
            </p:cNvPicPr>
            <p:nvPr/>
          </p:nvPicPr>
          <p:blipFill>
            <a:blip r:embed="rId6"/>
            <a:stretch>
              <a:fillRect/>
            </a:stretch>
          </p:blipFill>
          <p:spPr>
            <a:xfrm>
              <a:off x="1151140" y="4859081"/>
              <a:ext cx="1320764" cy="604836"/>
            </a:xfrm>
            <a:prstGeom prst="rect">
              <a:avLst/>
            </a:prstGeom>
          </p:spPr>
        </p:pic>
      </p:grpSp>
    </p:spTree>
    <p:extLst>
      <p:ext uri="{BB962C8B-B14F-4D97-AF65-F5344CB8AC3E}">
        <p14:creationId xmlns:p14="http://schemas.microsoft.com/office/powerpoint/2010/main" val="11719326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5638" y="2812473"/>
            <a:ext cx="6549938" cy="3356233"/>
          </a:xfrm>
          <a:prstGeom prst="rect">
            <a:avLst/>
          </a:prstGeom>
          <a:solidFill>
            <a:srgbClr val="4BACC6"/>
          </a:solidFill>
          <a:ln w="762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199" y="342900"/>
            <a:ext cx="6508377" cy="1143000"/>
          </a:xfrm>
        </p:spPr>
        <p:txBody>
          <a:bodyPr/>
          <a:lstStyle/>
          <a:p>
            <a:r>
              <a:rPr lang="en-US" dirty="0" smtClean="0"/>
              <a:t>Methods – </a:t>
            </a:r>
            <a:r>
              <a:rPr lang="en-US" sz="3200" dirty="0" smtClean="0"/>
              <a:t>Variable Definitions</a:t>
            </a:r>
            <a:endParaRPr lang="en-US" sz="3200" dirty="0"/>
          </a:p>
        </p:txBody>
      </p:sp>
      <p:sp>
        <p:nvSpPr>
          <p:cNvPr id="4" name="Content Placeholder 3"/>
          <p:cNvSpPr>
            <a:spLocks noGrp="1"/>
          </p:cNvSpPr>
          <p:nvPr>
            <p:ph idx="1"/>
          </p:nvPr>
        </p:nvSpPr>
        <p:spPr>
          <a:xfrm>
            <a:off x="409456" y="2209800"/>
            <a:ext cx="6556120" cy="3916363"/>
          </a:xfrm>
        </p:spPr>
        <p:txBody>
          <a:bodyPr>
            <a:noAutofit/>
          </a:bodyPr>
          <a:lstStyle/>
          <a:p>
            <a:pPr marL="0" indent="0">
              <a:buNone/>
            </a:pPr>
            <a:r>
              <a:rPr lang="en-US" sz="2800" dirty="0" smtClean="0"/>
              <a:t>NHTSA Overall Rating</a:t>
            </a:r>
          </a:p>
          <a:p>
            <a:pPr marL="0" indent="0">
              <a:buNone/>
            </a:pPr>
            <a:r>
              <a:rPr lang="en-US" sz="1800" b="1" dirty="0" smtClean="0">
                <a:solidFill>
                  <a:schemeClr val="bg1"/>
                </a:solidFill>
              </a:rPr>
              <a:t>5 Stars: </a:t>
            </a:r>
            <a:r>
              <a:rPr lang="en-US" sz="1800" dirty="0" smtClean="0">
                <a:solidFill>
                  <a:schemeClr val="bg1"/>
                </a:solidFill>
              </a:rPr>
              <a:t>Injury </a:t>
            </a:r>
            <a:r>
              <a:rPr lang="en-US" sz="1800" dirty="0">
                <a:solidFill>
                  <a:schemeClr val="bg1"/>
                </a:solidFill>
              </a:rPr>
              <a:t>risk for this vehicle is much less than average</a:t>
            </a:r>
          </a:p>
          <a:p>
            <a:pPr marL="0" indent="0">
              <a:buNone/>
            </a:pPr>
            <a:r>
              <a:rPr lang="en-US" sz="1800" b="1" dirty="0">
                <a:solidFill>
                  <a:schemeClr val="bg1"/>
                </a:solidFill>
              </a:rPr>
              <a:t>4 </a:t>
            </a:r>
            <a:r>
              <a:rPr lang="en-US" sz="1800" b="1" dirty="0" smtClean="0">
                <a:solidFill>
                  <a:schemeClr val="bg1"/>
                </a:solidFill>
              </a:rPr>
              <a:t>Stars: </a:t>
            </a:r>
            <a:r>
              <a:rPr lang="en-US" sz="1800" dirty="0" smtClean="0">
                <a:solidFill>
                  <a:schemeClr val="bg1"/>
                </a:solidFill>
              </a:rPr>
              <a:t>Injury </a:t>
            </a:r>
            <a:r>
              <a:rPr lang="en-US" sz="1800" dirty="0">
                <a:solidFill>
                  <a:schemeClr val="bg1"/>
                </a:solidFill>
              </a:rPr>
              <a:t>risk for this vehicle is less than average to average</a:t>
            </a:r>
          </a:p>
          <a:p>
            <a:pPr marL="0" indent="0">
              <a:buNone/>
            </a:pPr>
            <a:r>
              <a:rPr lang="en-US" sz="1800" b="1" dirty="0">
                <a:solidFill>
                  <a:schemeClr val="bg1"/>
                </a:solidFill>
              </a:rPr>
              <a:t>3 </a:t>
            </a:r>
            <a:r>
              <a:rPr lang="en-US" sz="1800" b="1" dirty="0" smtClean="0">
                <a:solidFill>
                  <a:schemeClr val="bg1"/>
                </a:solidFill>
              </a:rPr>
              <a:t>Stars: </a:t>
            </a:r>
            <a:r>
              <a:rPr lang="en-US" sz="1800" dirty="0" smtClean="0">
                <a:solidFill>
                  <a:schemeClr val="bg1"/>
                </a:solidFill>
              </a:rPr>
              <a:t>Injury </a:t>
            </a:r>
            <a:r>
              <a:rPr lang="en-US" sz="1800" dirty="0">
                <a:solidFill>
                  <a:schemeClr val="bg1"/>
                </a:solidFill>
              </a:rPr>
              <a:t>risk for this vehicle is average to greater than average</a:t>
            </a:r>
          </a:p>
          <a:p>
            <a:pPr marL="0" indent="0">
              <a:buNone/>
            </a:pPr>
            <a:r>
              <a:rPr lang="en-US" sz="1800" b="1" dirty="0">
                <a:solidFill>
                  <a:schemeClr val="bg1"/>
                </a:solidFill>
              </a:rPr>
              <a:t>2 </a:t>
            </a:r>
            <a:r>
              <a:rPr lang="en-US" sz="1800" b="1" dirty="0" smtClean="0">
                <a:solidFill>
                  <a:schemeClr val="bg1"/>
                </a:solidFill>
              </a:rPr>
              <a:t>Stars: </a:t>
            </a:r>
            <a:r>
              <a:rPr lang="en-US" sz="1800" dirty="0" smtClean="0">
                <a:solidFill>
                  <a:schemeClr val="bg1"/>
                </a:solidFill>
              </a:rPr>
              <a:t>Injury </a:t>
            </a:r>
            <a:r>
              <a:rPr lang="en-US" sz="1800" dirty="0">
                <a:solidFill>
                  <a:schemeClr val="bg1"/>
                </a:solidFill>
              </a:rPr>
              <a:t>risk for this vehicle is greater than average</a:t>
            </a:r>
          </a:p>
          <a:p>
            <a:pPr marL="0" indent="0">
              <a:buNone/>
            </a:pPr>
            <a:r>
              <a:rPr lang="en-US" sz="1800" b="1" dirty="0">
                <a:solidFill>
                  <a:schemeClr val="bg1"/>
                </a:solidFill>
              </a:rPr>
              <a:t>1 </a:t>
            </a:r>
            <a:r>
              <a:rPr lang="en-US" sz="1800" b="1" dirty="0" smtClean="0">
                <a:solidFill>
                  <a:schemeClr val="bg1"/>
                </a:solidFill>
              </a:rPr>
              <a:t>Star: </a:t>
            </a:r>
            <a:r>
              <a:rPr lang="en-US" sz="1800" dirty="0" smtClean="0">
                <a:solidFill>
                  <a:schemeClr val="bg1"/>
                </a:solidFill>
              </a:rPr>
              <a:t>Injury </a:t>
            </a:r>
            <a:r>
              <a:rPr lang="en-US" sz="1800" dirty="0">
                <a:solidFill>
                  <a:schemeClr val="bg1"/>
                </a:solidFill>
              </a:rPr>
              <a:t>risk for this vehicle is much greater than average</a:t>
            </a:r>
            <a:endParaRPr lang="en-US" sz="1800" b="1" dirty="0">
              <a:solidFill>
                <a:schemeClr val="bg1"/>
              </a:solidFill>
            </a:endParaRPr>
          </a:p>
        </p:txBody>
      </p:sp>
      <p:sp>
        <p:nvSpPr>
          <p:cNvPr id="5" name="Rectangle 4"/>
          <p:cNvSpPr/>
          <p:nvPr/>
        </p:nvSpPr>
        <p:spPr>
          <a:xfrm>
            <a:off x="415638" y="2209800"/>
            <a:ext cx="6549938" cy="602673"/>
          </a:xfrm>
          <a:prstGeom prst="rect">
            <a:avLst/>
          </a:prstGeom>
          <a:noFill/>
          <a:ln w="762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a:xfrm>
            <a:off x="7237258" y="2022767"/>
            <a:ext cx="1524438" cy="4601316"/>
            <a:chOff x="878021" y="386320"/>
            <a:chExt cx="1867003" cy="5635304"/>
          </a:xfrm>
        </p:grpSpPr>
        <p:grpSp>
          <p:nvGrpSpPr>
            <p:cNvPr id="7" name="Group 6"/>
            <p:cNvGrpSpPr/>
            <p:nvPr/>
          </p:nvGrpSpPr>
          <p:grpSpPr>
            <a:xfrm>
              <a:off x="878021" y="386320"/>
              <a:ext cx="1867003" cy="5635304"/>
              <a:chOff x="834478" y="364548"/>
              <a:chExt cx="1867003" cy="5635304"/>
            </a:xfrm>
          </p:grpSpPr>
          <p:sp>
            <p:nvSpPr>
              <p:cNvPr id="9" name="Oval 8"/>
              <p:cNvSpPr/>
              <p:nvPr/>
            </p:nvSpPr>
            <p:spPr>
              <a:xfrm rot="5400000" flipV="1">
                <a:off x="907855" y="2311266"/>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0" name="Picture 9"/>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834478" y="2288261"/>
                <a:ext cx="1867003" cy="1867003"/>
              </a:xfrm>
              <a:prstGeom prst="rect">
                <a:avLst/>
              </a:prstGeom>
            </p:spPr>
          </p:pic>
          <p:sp>
            <p:nvSpPr>
              <p:cNvPr id="11" name="Oval 10"/>
              <p:cNvSpPr/>
              <p:nvPr/>
            </p:nvSpPr>
            <p:spPr>
              <a:xfrm rot="5400000" flipV="1">
                <a:off x="907855" y="365138"/>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sp>
            <p:nvSpPr>
              <p:cNvPr id="12" name="Oval 11"/>
              <p:cNvSpPr/>
              <p:nvPr/>
            </p:nvSpPr>
            <p:spPr>
              <a:xfrm rot="5400000" flipV="1">
                <a:off x="907855" y="4280191"/>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3" name="Picture 12"/>
              <p:cNvPicPr>
                <a:picLocks noChangeAspect="1"/>
              </p:cNvPicPr>
              <p:nvPr/>
            </p:nvPicPr>
            <p:blipFill>
              <a:blip r:embed="rId5"/>
              <a:stretch>
                <a:fillRect/>
              </a:stretch>
            </p:blipFill>
            <p:spPr>
              <a:xfrm>
                <a:off x="1043214" y="947104"/>
                <a:ext cx="1449532" cy="555140"/>
              </a:xfrm>
              <a:prstGeom prst="rect">
                <a:avLst/>
              </a:prstGeom>
            </p:spPr>
          </p:pic>
        </p:grpSp>
        <p:pic>
          <p:nvPicPr>
            <p:cNvPr id="8" name="Picture 7"/>
            <p:cNvPicPr>
              <a:picLocks noChangeAspect="1"/>
            </p:cNvPicPr>
            <p:nvPr/>
          </p:nvPicPr>
          <p:blipFill>
            <a:blip r:embed="rId6"/>
            <a:stretch>
              <a:fillRect/>
            </a:stretch>
          </p:blipFill>
          <p:spPr>
            <a:xfrm>
              <a:off x="1151140" y="4859081"/>
              <a:ext cx="1320764" cy="604836"/>
            </a:xfrm>
            <a:prstGeom prst="rect">
              <a:avLst/>
            </a:prstGeom>
          </p:spPr>
        </p:pic>
      </p:grpSp>
    </p:spTree>
    <p:extLst>
      <p:ext uri="{BB962C8B-B14F-4D97-AF65-F5344CB8AC3E}">
        <p14:creationId xmlns:p14="http://schemas.microsoft.com/office/powerpoint/2010/main" val="13107615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5638" y="2812473"/>
            <a:ext cx="6549938" cy="3356233"/>
          </a:xfrm>
          <a:prstGeom prst="rect">
            <a:avLst/>
          </a:prstGeom>
          <a:solidFill>
            <a:srgbClr val="4BACC6"/>
          </a:solidFill>
          <a:ln w="762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199" y="342900"/>
            <a:ext cx="6508377" cy="1143000"/>
          </a:xfrm>
        </p:spPr>
        <p:txBody>
          <a:bodyPr/>
          <a:lstStyle/>
          <a:p>
            <a:r>
              <a:rPr lang="en-US" dirty="0" smtClean="0"/>
              <a:t>Methods – </a:t>
            </a:r>
            <a:r>
              <a:rPr lang="en-US" sz="3200" dirty="0" smtClean="0"/>
              <a:t>Variable Definitions</a:t>
            </a:r>
            <a:endParaRPr lang="en-US" sz="3200" dirty="0"/>
          </a:p>
        </p:txBody>
      </p:sp>
      <p:sp>
        <p:nvSpPr>
          <p:cNvPr id="4" name="Content Placeholder 3"/>
          <p:cNvSpPr>
            <a:spLocks noGrp="1"/>
          </p:cNvSpPr>
          <p:nvPr>
            <p:ph idx="1"/>
          </p:nvPr>
        </p:nvSpPr>
        <p:spPr>
          <a:xfrm>
            <a:off x="409456" y="2209800"/>
            <a:ext cx="6556120" cy="3916363"/>
          </a:xfrm>
        </p:spPr>
        <p:txBody>
          <a:bodyPr>
            <a:noAutofit/>
          </a:bodyPr>
          <a:lstStyle/>
          <a:p>
            <a:pPr marL="0" indent="0">
              <a:buNone/>
            </a:pPr>
            <a:r>
              <a:rPr lang="en-US" sz="2800" dirty="0" smtClean="0"/>
              <a:t>NHTSA Overall Rating</a:t>
            </a:r>
          </a:p>
          <a:p>
            <a:pPr marL="0" indent="0">
              <a:buNone/>
            </a:pPr>
            <a:r>
              <a:rPr lang="en-US" sz="1800" b="1" dirty="0" smtClean="0">
                <a:solidFill>
                  <a:schemeClr val="bg1"/>
                </a:solidFill>
              </a:rPr>
              <a:t>5 Stars: </a:t>
            </a:r>
            <a:r>
              <a:rPr lang="en-US" sz="1800" dirty="0" smtClean="0">
                <a:solidFill>
                  <a:schemeClr val="bg1"/>
                </a:solidFill>
              </a:rPr>
              <a:t>Injury </a:t>
            </a:r>
            <a:r>
              <a:rPr lang="en-US" sz="1800" dirty="0">
                <a:solidFill>
                  <a:schemeClr val="bg1"/>
                </a:solidFill>
              </a:rPr>
              <a:t>risk for this vehicle is much less than average</a:t>
            </a:r>
          </a:p>
          <a:p>
            <a:pPr marL="0" indent="0">
              <a:buNone/>
            </a:pPr>
            <a:r>
              <a:rPr lang="en-US" sz="1800" b="1" dirty="0">
                <a:solidFill>
                  <a:schemeClr val="bg1"/>
                </a:solidFill>
              </a:rPr>
              <a:t>4 </a:t>
            </a:r>
            <a:r>
              <a:rPr lang="en-US" sz="1800" b="1" dirty="0" smtClean="0">
                <a:solidFill>
                  <a:schemeClr val="bg1"/>
                </a:solidFill>
              </a:rPr>
              <a:t>Stars: </a:t>
            </a:r>
            <a:r>
              <a:rPr lang="en-US" sz="1800" dirty="0" smtClean="0">
                <a:solidFill>
                  <a:schemeClr val="bg1"/>
                </a:solidFill>
              </a:rPr>
              <a:t>Injury </a:t>
            </a:r>
            <a:r>
              <a:rPr lang="en-US" sz="1800" dirty="0">
                <a:solidFill>
                  <a:schemeClr val="bg1"/>
                </a:solidFill>
              </a:rPr>
              <a:t>risk for this vehicle is less than average to average</a:t>
            </a:r>
          </a:p>
          <a:p>
            <a:pPr marL="0" indent="0">
              <a:buNone/>
            </a:pPr>
            <a:r>
              <a:rPr lang="en-US" sz="1800" b="1" dirty="0">
                <a:solidFill>
                  <a:schemeClr val="bg1"/>
                </a:solidFill>
              </a:rPr>
              <a:t>3 </a:t>
            </a:r>
            <a:r>
              <a:rPr lang="en-US" sz="1800" b="1" dirty="0" smtClean="0">
                <a:solidFill>
                  <a:schemeClr val="bg1"/>
                </a:solidFill>
              </a:rPr>
              <a:t>Stars: </a:t>
            </a:r>
            <a:r>
              <a:rPr lang="en-US" sz="1800" dirty="0" smtClean="0">
                <a:solidFill>
                  <a:schemeClr val="bg1"/>
                </a:solidFill>
              </a:rPr>
              <a:t>Injury </a:t>
            </a:r>
            <a:r>
              <a:rPr lang="en-US" sz="1800" dirty="0">
                <a:solidFill>
                  <a:schemeClr val="bg1"/>
                </a:solidFill>
              </a:rPr>
              <a:t>risk for this vehicle is average to greater than average</a:t>
            </a:r>
          </a:p>
          <a:p>
            <a:pPr marL="0" indent="0">
              <a:buNone/>
            </a:pPr>
            <a:r>
              <a:rPr lang="en-US" sz="1800" b="1" dirty="0">
                <a:solidFill>
                  <a:schemeClr val="bg1"/>
                </a:solidFill>
              </a:rPr>
              <a:t>2 </a:t>
            </a:r>
            <a:r>
              <a:rPr lang="en-US" sz="1800" b="1" dirty="0" smtClean="0">
                <a:solidFill>
                  <a:schemeClr val="bg1"/>
                </a:solidFill>
              </a:rPr>
              <a:t>Stars: </a:t>
            </a:r>
            <a:r>
              <a:rPr lang="en-US" sz="1800" dirty="0" smtClean="0">
                <a:solidFill>
                  <a:schemeClr val="bg1"/>
                </a:solidFill>
              </a:rPr>
              <a:t>Injury </a:t>
            </a:r>
            <a:r>
              <a:rPr lang="en-US" sz="1800" dirty="0">
                <a:solidFill>
                  <a:schemeClr val="bg1"/>
                </a:solidFill>
              </a:rPr>
              <a:t>risk for this vehicle is greater than average</a:t>
            </a:r>
          </a:p>
          <a:p>
            <a:pPr marL="0" indent="0">
              <a:buNone/>
            </a:pPr>
            <a:r>
              <a:rPr lang="en-US" sz="1800" b="1" strike="sngStrike" dirty="0">
                <a:solidFill>
                  <a:schemeClr val="bg1"/>
                </a:solidFill>
              </a:rPr>
              <a:t>1 </a:t>
            </a:r>
            <a:r>
              <a:rPr lang="en-US" sz="1800" b="1" strike="sngStrike" dirty="0" smtClean="0">
                <a:solidFill>
                  <a:schemeClr val="bg1"/>
                </a:solidFill>
              </a:rPr>
              <a:t>Star: </a:t>
            </a:r>
            <a:r>
              <a:rPr lang="en-US" sz="1800" strike="sngStrike" dirty="0" smtClean="0">
                <a:solidFill>
                  <a:schemeClr val="bg1"/>
                </a:solidFill>
              </a:rPr>
              <a:t>Injury </a:t>
            </a:r>
            <a:r>
              <a:rPr lang="en-US" sz="1800" strike="sngStrike" dirty="0">
                <a:solidFill>
                  <a:schemeClr val="bg1"/>
                </a:solidFill>
              </a:rPr>
              <a:t>risk for this vehicle is much greater than average</a:t>
            </a:r>
            <a:endParaRPr lang="en-US" sz="1800" b="1" strike="sngStrike" dirty="0">
              <a:solidFill>
                <a:schemeClr val="bg1"/>
              </a:solidFill>
            </a:endParaRPr>
          </a:p>
        </p:txBody>
      </p:sp>
      <p:sp>
        <p:nvSpPr>
          <p:cNvPr id="5" name="Rectangle 4"/>
          <p:cNvSpPr/>
          <p:nvPr/>
        </p:nvSpPr>
        <p:spPr>
          <a:xfrm>
            <a:off x="415638" y="2209800"/>
            <a:ext cx="6549938" cy="602673"/>
          </a:xfrm>
          <a:prstGeom prst="rect">
            <a:avLst/>
          </a:prstGeom>
          <a:noFill/>
          <a:ln w="762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a:xfrm>
            <a:off x="7237258" y="2022767"/>
            <a:ext cx="1524438" cy="4601316"/>
            <a:chOff x="878021" y="386320"/>
            <a:chExt cx="1867003" cy="5635304"/>
          </a:xfrm>
        </p:grpSpPr>
        <p:grpSp>
          <p:nvGrpSpPr>
            <p:cNvPr id="7" name="Group 6"/>
            <p:cNvGrpSpPr/>
            <p:nvPr/>
          </p:nvGrpSpPr>
          <p:grpSpPr>
            <a:xfrm>
              <a:off x="878021" y="386320"/>
              <a:ext cx="1867003" cy="5635304"/>
              <a:chOff x="834478" y="364548"/>
              <a:chExt cx="1867003" cy="5635304"/>
            </a:xfrm>
          </p:grpSpPr>
          <p:sp>
            <p:nvSpPr>
              <p:cNvPr id="9" name="Oval 8"/>
              <p:cNvSpPr/>
              <p:nvPr/>
            </p:nvSpPr>
            <p:spPr>
              <a:xfrm rot="5400000" flipV="1">
                <a:off x="907855" y="2311266"/>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0" name="Picture 9"/>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834478" y="2288261"/>
                <a:ext cx="1867003" cy="1867003"/>
              </a:xfrm>
              <a:prstGeom prst="rect">
                <a:avLst/>
              </a:prstGeom>
            </p:spPr>
          </p:pic>
          <p:sp>
            <p:nvSpPr>
              <p:cNvPr id="11" name="Oval 10"/>
              <p:cNvSpPr/>
              <p:nvPr/>
            </p:nvSpPr>
            <p:spPr>
              <a:xfrm rot="5400000" flipV="1">
                <a:off x="907855" y="365138"/>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sp>
            <p:nvSpPr>
              <p:cNvPr id="12" name="Oval 11"/>
              <p:cNvSpPr/>
              <p:nvPr/>
            </p:nvSpPr>
            <p:spPr>
              <a:xfrm rot="5400000" flipV="1">
                <a:off x="907855" y="4280191"/>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3" name="Picture 12"/>
              <p:cNvPicPr>
                <a:picLocks noChangeAspect="1"/>
              </p:cNvPicPr>
              <p:nvPr/>
            </p:nvPicPr>
            <p:blipFill>
              <a:blip r:embed="rId5"/>
              <a:stretch>
                <a:fillRect/>
              </a:stretch>
            </p:blipFill>
            <p:spPr>
              <a:xfrm>
                <a:off x="1043214" y="947104"/>
                <a:ext cx="1449532" cy="555140"/>
              </a:xfrm>
              <a:prstGeom prst="rect">
                <a:avLst/>
              </a:prstGeom>
            </p:spPr>
          </p:pic>
        </p:grpSp>
        <p:pic>
          <p:nvPicPr>
            <p:cNvPr id="8" name="Picture 7"/>
            <p:cNvPicPr>
              <a:picLocks noChangeAspect="1"/>
            </p:cNvPicPr>
            <p:nvPr/>
          </p:nvPicPr>
          <p:blipFill>
            <a:blip r:embed="rId6"/>
            <a:stretch>
              <a:fillRect/>
            </a:stretch>
          </p:blipFill>
          <p:spPr>
            <a:xfrm>
              <a:off x="1151140" y="4859081"/>
              <a:ext cx="1320764" cy="604836"/>
            </a:xfrm>
            <a:prstGeom prst="rect">
              <a:avLst/>
            </a:prstGeom>
          </p:spPr>
        </p:pic>
      </p:grpSp>
    </p:spTree>
    <p:extLst>
      <p:ext uri="{BB962C8B-B14F-4D97-AF65-F5344CB8AC3E}">
        <p14:creationId xmlns:p14="http://schemas.microsoft.com/office/powerpoint/2010/main" val="7079126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Outline</a:t>
            </a:r>
            <a:endParaRPr lang="en-US" dirty="0"/>
          </a:p>
        </p:txBody>
      </p:sp>
      <p:sp>
        <p:nvSpPr>
          <p:cNvPr id="7" name="Content Placeholder 6"/>
          <p:cNvSpPr>
            <a:spLocks noGrp="1"/>
          </p:cNvSpPr>
          <p:nvPr>
            <p:ph idx="1"/>
          </p:nvPr>
        </p:nvSpPr>
        <p:spPr>
          <a:xfrm>
            <a:off x="457199" y="1898073"/>
            <a:ext cx="6508377" cy="4228090"/>
          </a:xfrm>
        </p:spPr>
        <p:txBody>
          <a:bodyPr>
            <a:noAutofit/>
          </a:bodyPr>
          <a:lstStyle/>
          <a:p>
            <a:r>
              <a:rPr lang="en-US" sz="3200" dirty="0" smtClean="0"/>
              <a:t>Background</a:t>
            </a:r>
          </a:p>
          <a:p>
            <a:r>
              <a:rPr lang="en-US" sz="3200" dirty="0" smtClean="0"/>
              <a:t>Methods</a:t>
            </a:r>
          </a:p>
          <a:p>
            <a:pPr lvl="1"/>
            <a:r>
              <a:rPr lang="en-US" sz="2800" dirty="0" smtClean="0"/>
              <a:t>Data Sources</a:t>
            </a:r>
          </a:p>
          <a:p>
            <a:pPr lvl="1"/>
            <a:r>
              <a:rPr lang="en-US" sz="2800" dirty="0" smtClean="0"/>
              <a:t>Variable Definitions</a:t>
            </a:r>
          </a:p>
          <a:p>
            <a:pPr lvl="1"/>
            <a:r>
              <a:rPr lang="en-US" sz="2800" dirty="0" smtClean="0"/>
              <a:t>Model </a:t>
            </a:r>
          </a:p>
          <a:p>
            <a:r>
              <a:rPr lang="en-US" sz="3200" dirty="0" smtClean="0"/>
              <a:t>Results</a:t>
            </a:r>
          </a:p>
          <a:p>
            <a:r>
              <a:rPr lang="en-US" sz="3200" dirty="0" smtClean="0"/>
              <a:t>Conclusions</a:t>
            </a:r>
            <a:endParaRPr lang="en-US" sz="3200" dirty="0"/>
          </a:p>
        </p:txBody>
      </p:sp>
      <p:grpSp>
        <p:nvGrpSpPr>
          <p:cNvPr id="19" name="Group 18"/>
          <p:cNvGrpSpPr>
            <a:grpSpLocks noChangeAspect="1"/>
          </p:cNvGrpSpPr>
          <p:nvPr/>
        </p:nvGrpSpPr>
        <p:grpSpPr>
          <a:xfrm>
            <a:off x="7237258" y="2022767"/>
            <a:ext cx="1524438" cy="4601316"/>
            <a:chOff x="878021" y="386320"/>
            <a:chExt cx="1867003" cy="5635304"/>
          </a:xfrm>
        </p:grpSpPr>
        <p:grpSp>
          <p:nvGrpSpPr>
            <p:cNvPr id="20" name="Group 19"/>
            <p:cNvGrpSpPr/>
            <p:nvPr/>
          </p:nvGrpSpPr>
          <p:grpSpPr>
            <a:xfrm>
              <a:off x="878021" y="386320"/>
              <a:ext cx="1867003" cy="5635304"/>
              <a:chOff x="834478" y="364548"/>
              <a:chExt cx="1867003" cy="5635304"/>
            </a:xfrm>
          </p:grpSpPr>
          <p:sp>
            <p:nvSpPr>
              <p:cNvPr id="22" name="Oval 21"/>
              <p:cNvSpPr/>
              <p:nvPr/>
            </p:nvSpPr>
            <p:spPr>
              <a:xfrm rot="5400000" flipV="1">
                <a:off x="907855" y="2311266"/>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24" name="Picture 23"/>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834478" y="2288261"/>
                <a:ext cx="1867003" cy="1867003"/>
              </a:xfrm>
              <a:prstGeom prst="rect">
                <a:avLst/>
              </a:prstGeom>
            </p:spPr>
          </p:pic>
          <p:sp>
            <p:nvSpPr>
              <p:cNvPr id="25" name="Oval 24"/>
              <p:cNvSpPr/>
              <p:nvPr/>
            </p:nvSpPr>
            <p:spPr>
              <a:xfrm rot="5400000" flipV="1">
                <a:off x="907855" y="365138"/>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sp>
            <p:nvSpPr>
              <p:cNvPr id="26" name="Oval 25"/>
              <p:cNvSpPr/>
              <p:nvPr/>
            </p:nvSpPr>
            <p:spPr>
              <a:xfrm rot="5400000" flipV="1">
                <a:off x="907855" y="4280191"/>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27" name="Picture 26"/>
              <p:cNvPicPr>
                <a:picLocks noChangeAspect="1"/>
              </p:cNvPicPr>
              <p:nvPr/>
            </p:nvPicPr>
            <p:blipFill>
              <a:blip r:embed="rId5"/>
              <a:stretch>
                <a:fillRect/>
              </a:stretch>
            </p:blipFill>
            <p:spPr>
              <a:xfrm>
                <a:off x="1043214" y="947104"/>
                <a:ext cx="1449532" cy="555140"/>
              </a:xfrm>
              <a:prstGeom prst="rect">
                <a:avLst/>
              </a:prstGeom>
            </p:spPr>
          </p:pic>
        </p:grpSp>
        <p:pic>
          <p:nvPicPr>
            <p:cNvPr id="21" name="Picture 20"/>
            <p:cNvPicPr>
              <a:picLocks noChangeAspect="1"/>
            </p:cNvPicPr>
            <p:nvPr/>
          </p:nvPicPr>
          <p:blipFill>
            <a:blip r:embed="rId6"/>
            <a:stretch>
              <a:fillRect/>
            </a:stretch>
          </p:blipFill>
          <p:spPr>
            <a:xfrm>
              <a:off x="1151140" y="4859081"/>
              <a:ext cx="1320764" cy="604836"/>
            </a:xfrm>
            <a:prstGeom prst="rect">
              <a:avLst/>
            </a:prstGeom>
          </p:spPr>
        </p:pic>
      </p:grpSp>
    </p:spTree>
    <p:extLst>
      <p:ext uri="{BB962C8B-B14F-4D97-AF65-F5344CB8AC3E}">
        <p14:creationId xmlns:p14="http://schemas.microsoft.com/office/powerpoint/2010/main" val="4526810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5638" y="2812473"/>
            <a:ext cx="6549938" cy="3356233"/>
          </a:xfrm>
          <a:prstGeom prst="rect">
            <a:avLst/>
          </a:prstGeom>
          <a:solidFill>
            <a:srgbClr val="4BACC6"/>
          </a:solidFill>
          <a:ln w="762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199" y="342900"/>
            <a:ext cx="6508377" cy="1143000"/>
          </a:xfrm>
        </p:spPr>
        <p:txBody>
          <a:bodyPr/>
          <a:lstStyle/>
          <a:p>
            <a:r>
              <a:rPr lang="en-US" dirty="0" smtClean="0"/>
              <a:t>Methods – </a:t>
            </a:r>
            <a:r>
              <a:rPr lang="en-US" sz="3200" dirty="0" smtClean="0"/>
              <a:t>Variable Definitions</a:t>
            </a:r>
            <a:endParaRPr lang="en-US" sz="3200" dirty="0"/>
          </a:p>
        </p:txBody>
      </p:sp>
      <p:sp>
        <p:nvSpPr>
          <p:cNvPr id="4" name="Content Placeholder 3"/>
          <p:cNvSpPr>
            <a:spLocks noGrp="1"/>
          </p:cNvSpPr>
          <p:nvPr>
            <p:ph idx="1"/>
          </p:nvPr>
        </p:nvSpPr>
        <p:spPr>
          <a:xfrm>
            <a:off x="409456" y="2209800"/>
            <a:ext cx="6556120" cy="3916363"/>
          </a:xfrm>
        </p:spPr>
        <p:txBody>
          <a:bodyPr>
            <a:noAutofit/>
          </a:bodyPr>
          <a:lstStyle/>
          <a:p>
            <a:pPr marL="0" indent="0">
              <a:buNone/>
            </a:pPr>
            <a:r>
              <a:rPr lang="en-US" sz="2800" dirty="0" smtClean="0"/>
              <a:t>NHTSA Overall Rating</a:t>
            </a:r>
          </a:p>
          <a:p>
            <a:pPr marL="0" indent="0">
              <a:buNone/>
            </a:pPr>
            <a:r>
              <a:rPr lang="en-US" sz="2400" b="1" dirty="0" smtClean="0">
                <a:solidFill>
                  <a:schemeClr val="bg1"/>
                </a:solidFill>
              </a:rPr>
              <a:t>5 Stars: </a:t>
            </a:r>
            <a:r>
              <a:rPr lang="en-US" dirty="0" smtClean="0">
                <a:solidFill>
                  <a:schemeClr val="bg1"/>
                </a:solidFill>
              </a:rPr>
              <a:t>Injury </a:t>
            </a:r>
            <a:r>
              <a:rPr lang="en-US" dirty="0">
                <a:solidFill>
                  <a:schemeClr val="bg1"/>
                </a:solidFill>
              </a:rPr>
              <a:t>risk for this vehicle is much less than average</a:t>
            </a:r>
          </a:p>
          <a:p>
            <a:pPr marL="0" indent="0">
              <a:buNone/>
            </a:pPr>
            <a:r>
              <a:rPr lang="en-US" sz="2400" b="1" dirty="0">
                <a:solidFill>
                  <a:schemeClr val="bg1"/>
                </a:solidFill>
              </a:rPr>
              <a:t>4 </a:t>
            </a:r>
            <a:r>
              <a:rPr lang="en-US" sz="2400" b="1" dirty="0" smtClean="0">
                <a:solidFill>
                  <a:schemeClr val="bg1"/>
                </a:solidFill>
              </a:rPr>
              <a:t>Stars: </a:t>
            </a:r>
            <a:r>
              <a:rPr lang="en-US" dirty="0" smtClean="0">
                <a:solidFill>
                  <a:schemeClr val="bg1"/>
                </a:solidFill>
              </a:rPr>
              <a:t>Injury </a:t>
            </a:r>
            <a:r>
              <a:rPr lang="en-US" dirty="0">
                <a:solidFill>
                  <a:schemeClr val="bg1"/>
                </a:solidFill>
              </a:rPr>
              <a:t>risk for this vehicle is less than average to average</a:t>
            </a:r>
          </a:p>
          <a:p>
            <a:pPr marL="0" indent="0">
              <a:buNone/>
            </a:pPr>
            <a:r>
              <a:rPr lang="en-US" sz="2400" b="1" dirty="0" smtClean="0">
                <a:solidFill>
                  <a:schemeClr val="bg1"/>
                </a:solidFill>
              </a:rPr>
              <a:t>2 or 3 Stars: </a:t>
            </a:r>
            <a:r>
              <a:rPr lang="en-US" dirty="0" smtClean="0">
                <a:solidFill>
                  <a:schemeClr val="bg1"/>
                </a:solidFill>
              </a:rPr>
              <a:t>Injury </a:t>
            </a:r>
            <a:r>
              <a:rPr lang="en-US" dirty="0">
                <a:solidFill>
                  <a:schemeClr val="bg1"/>
                </a:solidFill>
              </a:rPr>
              <a:t>risk for this vehicle is average to greater than </a:t>
            </a:r>
            <a:r>
              <a:rPr lang="en-US" dirty="0" smtClean="0">
                <a:solidFill>
                  <a:schemeClr val="bg1"/>
                </a:solidFill>
              </a:rPr>
              <a:t>average or greater than average</a:t>
            </a:r>
            <a:endParaRPr lang="en-US" dirty="0">
              <a:solidFill>
                <a:schemeClr val="bg1"/>
              </a:solidFill>
            </a:endParaRPr>
          </a:p>
        </p:txBody>
      </p:sp>
      <p:sp>
        <p:nvSpPr>
          <p:cNvPr id="5" name="Rectangle 4"/>
          <p:cNvSpPr/>
          <p:nvPr/>
        </p:nvSpPr>
        <p:spPr>
          <a:xfrm>
            <a:off x="415638" y="2209800"/>
            <a:ext cx="6549938" cy="602673"/>
          </a:xfrm>
          <a:prstGeom prst="rect">
            <a:avLst/>
          </a:prstGeom>
          <a:noFill/>
          <a:ln w="762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a:xfrm>
            <a:off x="7237258" y="2022767"/>
            <a:ext cx="1524438" cy="4601316"/>
            <a:chOff x="878021" y="386320"/>
            <a:chExt cx="1867003" cy="5635304"/>
          </a:xfrm>
        </p:grpSpPr>
        <p:grpSp>
          <p:nvGrpSpPr>
            <p:cNvPr id="7" name="Group 6"/>
            <p:cNvGrpSpPr/>
            <p:nvPr/>
          </p:nvGrpSpPr>
          <p:grpSpPr>
            <a:xfrm>
              <a:off x="878021" y="386320"/>
              <a:ext cx="1867003" cy="5635304"/>
              <a:chOff x="834478" y="364548"/>
              <a:chExt cx="1867003" cy="5635304"/>
            </a:xfrm>
          </p:grpSpPr>
          <p:sp>
            <p:nvSpPr>
              <p:cNvPr id="9" name="Oval 8"/>
              <p:cNvSpPr/>
              <p:nvPr/>
            </p:nvSpPr>
            <p:spPr>
              <a:xfrm rot="5400000" flipV="1">
                <a:off x="907855" y="2311266"/>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0" name="Picture 9"/>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834478" y="2288261"/>
                <a:ext cx="1867003" cy="1867003"/>
              </a:xfrm>
              <a:prstGeom prst="rect">
                <a:avLst/>
              </a:prstGeom>
            </p:spPr>
          </p:pic>
          <p:sp>
            <p:nvSpPr>
              <p:cNvPr id="11" name="Oval 10"/>
              <p:cNvSpPr/>
              <p:nvPr/>
            </p:nvSpPr>
            <p:spPr>
              <a:xfrm rot="5400000" flipV="1">
                <a:off x="907855" y="365138"/>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sp>
            <p:nvSpPr>
              <p:cNvPr id="12" name="Oval 11"/>
              <p:cNvSpPr/>
              <p:nvPr/>
            </p:nvSpPr>
            <p:spPr>
              <a:xfrm rot="5400000" flipV="1">
                <a:off x="907855" y="4280191"/>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3" name="Picture 12"/>
              <p:cNvPicPr>
                <a:picLocks noChangeAspect="1"/>
              </p:cNvPicPr>
              <p:nvPr/>
            </p:nvPicPr>
            <p:blipFill>
              <a:blip r:embed="rId5"/>
              <a:stretch>
                <a:fillRect/>
              </a:stretch>
            </p:blipFill>
            <p:spPr>
              <a:xfrm>
                <a:off x="1043214" y="947104"/>
                <a:ext cx="1449532" cy="555140"/>
              </a:xfrm>
              <a:prstGeom prst="rect">
                <a:avLst/>
              </a:prstGeom>
            </p:spPr>
          </p:pic>
        </p:grpSp>
        <p:pic>
          <p:nvPicPr>
            <p:cNvPr id="8" name="Picture 7"/>
            <p:cNvPicPr>
              <a:picLocks noChangeAspect="1"/>
            </p:cNvPicPr>
            <p:nvPr/>
          </p:nvPicPr>
          <p:blipFill>
            <a:blip r:embed="rId6"/>
            <a:stretch>
              <a:fillRect/>
            </a:stretch>
          </p:blipFill>
          <p:spPr>
            <a:xfrm>
              <a:off x="1151140" y="4859081"/>
              <a:ext cx="1320764" cy="604836"/>
            </a:xfrm>
            <a:prstGeom prst="rect">
              <a:avLst/>
            </a:prstGeom>
          </p:spPr>
        </p:pic>
      </p:grpSp>
    </p:spTree>
    <p:extLst>
      <p:ext uri="{BB962C8B-B14F-4D97-AF65-F5344CB8AC3E}">
        <p14:creationId xmlns:p14="http://schemas.microsoft.com/office/powerpoint/2010/main" val="6996087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Methods – </a:t>
            </a:r>
            <a:r>
              <a:rPr lang="en-US" sz="3200" dirty="0" smtClean="0"/>
              <a:t>Variable Definitions</a:t>
            </a:r>
            <a:endParaRPr lang="en-US" sz="3200" dirty="0"/>
          </a:p>
        </p:txBody>
      </p:sp>
      <p:grpSp>
        <p:nvGrpSpPr>
          <p:cNvPr id="6" name="Group 5"/>
          <p:cNvGrpSpPr>
            <a:grpSpLocks noChangeAspect="1"/>
          </p:cNvGrpSpPr>
          <p:nvPr/>
        </p:nvGrpSpPr>
        <p:grpSpPr>
          <a:xfrm>
            <a:off x="7237258" y="2022767"/>
            <a:ext cx="1524438" cy="4601316"/>
            <a:chOff x="878021" y="386320"/>
            <a:chExt cx="1867003" cy="5635304"/>
          </a:xfrm>
        </p:grpSpPr>
        <p:grpSp>
          <p:nvGrpSpPr>
            <p:cNvPr id="7" name="Group 6"/>
            <p:cNvGrpSpPr/>
            <p:nvPr/>
          </p:nvGrpSpPr>
          <p:grpSpPr>
            <a:xfrm>
              <a:off x="878021" y="386320"/>
              <a:ext cx="1867003" cy="5635304"/>
              <a:chOff x="834478" y="364548"/>
              <a:chExt cx="1867003" cy="5635304"/>
            </a:xfrm>
          </p:grpSpPr>
          <p:sp>
            <p:nvSpPr>
              <p:cNvPr id="9" name="Oval 8"/>
              <p:cNvSpPr/>
              <p:nvPr/>
            </p:nvSpPr>
            <p:spPr>
              <a:xfrm rot="5400000" flipV="1">
                <a:off x="907855" y="2311266"/>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0" name="Picture 9"/>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834478" y="2288261"/>
                <a:ext cx="1867003" cy="1867003"/>
              </a:xfrm>
              <a:prstGeom prst="rect">
                <a:avLst/>
              </a:prstGeom>
            </p:spPr>
          </p:pic>
          <p:sp>
            <p:nvSpPr>
              <p:cNvPr id="11" name="Oval 10"/>
              <p:cNvSpPr/>
              <p:nvPr/>
            </p:nvSpPr>
            <p:spPr>
              <a:xfrm rot="5400000" flipV="1">
                <a:off x="907855" y="365138"/>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sp>
            <p:nvSpPr>
              <p:cNvPr id="12" name="Oval 11"/>
              <p:cNvSpPr/>
              <p:nvPr/>
            </p:nvSpPr>
            <p:spPr>
              <a:xfrm rot="5400000" flipV="1">
                <a:off x="907855" y="4280191"/>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3" name="Picture 12"/>
              <p:cNvPicPr>
                <a:picLocks noChangeAspect="1"/>
              </p:cNvPicPr>
              <p:nvPr/>
            </p:nvPicPr>
            <p:blipFill>
              <a:blip r:embed="rId5"/>
              <a:stretch>
                <a:fillRect/>
              </a:stretch>
            </p:blipFill>
            <p:spPr>
              <a:xfrm>
                <a:off x="1043214" y="947104"/>
                <a:ext cx="1449532" cy="555140"/>
              </a:xfrm>
              <a:prstGeom prst="rect">
                <a:avLst/>
              </a:prstGeom>
            </p:spPr>
          </p:pic>
        </p:grpSp>
        <p:pic>
          <p:nvPicPr>
            <p:cNvPr id="8" name="Picture 7"/>
            <p:cNvPicPr>
              <a:picLocks noChangeAspect="1"/>
            </p:cNvPicPr>
            <p:nvPr/>
          </p:nvPicPr>
          <p:blipFill>
            <a:blip r:embed="rId6"/>
            <a:stretch>
              <a:fillRect/>
            </a:stretch>
          </p:blipFill>
          <p:spPr>
            <a:xfrm>
              <a:off x="1151140" y="4859081"/>
              <a:ext cx="1320764" cy="604836"/>
            </a:xfrm>
            <a:prstGeom prst="rect">
              <a:avLst/>
            </a:prstGeom>
          </p:spPr>
        </p:pic>
      </p:grpSp>
      <p:sp>
        <p:nvSpPr>
          <p:cNvPr id="14" name="Content Placeholder 13"/>
          <p:cNvSpPr>
            <a:spLocks noGrp="1"/>
          </p:cNvSpPr>
          <p:nvPr>
            <p:ph idx="1"/>
          </p:nvPr>
        </p:nvSpPr>
        <p:spPr>
          <a:xfrm>
            <a:off x="457199" y="1704110"/>
            <a:ext cx="6508377" cy="4422054"/>
          </a:xfrm>
        </p:spPr>
        <p:txBody>
          <a:bodyPr>
            <a:normAutofit lnSpcReduction="10000"/>
          </a:bodyPr>
          <a:lstStyle/>
          <a:p>
            <a:r>
              <a:rPr lang="en-US" sz="2400" b="1" dirty="0" smtClean="0"/>
              <a:t>Adjusted for:</a:t>
            </a:r>
          </a:p>
          <a:p>
            <a:pPr lvl="1"/>
            <a:r>
              <a:rPr lang="en-US" dirty="0" smtClean="0"/>
              <a:t>Seat restraint misuse</a:t>
            </a:r>
          </a:p>
          <a:p>
            <a:pPr lvl="1"/>
            <a:r>
              <a:rPr lang="en-US" dirty="0" smtClean="0"/>
              <a:t>Speeding</a:t>
            </a:r>
          </a:p>
          <a:p>
            <a:pPr lvl="1"/>
            <a:r>
              <a:rPr lang="en-US" dirty="0" smtClean="0"/>
              <a:t>Indicator for interstate </a:t>
            </a:r>
            <a:r>
              <a:rPr lang="en-US" dirty="0"/>
              <a:t>h</a:t>
            </a:r>
            <a:r>
              <a:rPr lang="en-US" dirty="0" smtClean="0"/>
              <a:t>ighway</a:t>
            </a:r>
          </a:p>
          <a:p>
            <a:pPr lvl="1"/>
            <a:r>
              <a:rPr lang="en-US" dirty="0" smtClean="0"/>
              <a:t>Weather</a:t>
            </a:r>
          </a:p>
          <a:p>
            <a:pPr lvl="1"/>
            <a:r>
              <a:rPr lang="en-US" dirty="0" smtClean="0"/>
              <a:t>Impact location</a:t>
            </a:r>
          </a:p>
          <a:p>
            <a:pPr lvl="1"/>
            <a:r>
              <a:rPr lang="en-US" dirty="0" smtClean="0"/>
              <a:t>Alcohol involvement</a:t>
            </a:r>
          </a:p>
          <a:p>
            <a:pPr lvl="1"/>
            <a:r>
              <a:rPr lang="en-US" dirty="0" smtClean="0"/>
              <a:t>Indicator for rollover</a:t>
            </a:r>
          </a:p>
          <a:p>
            <a:pPr lvl="1"/>
            <a:r>
              <a:rPr lang="en-US" dirty="0" smtClean="0"/>
              <a:t>Indicator for airbag deployment</a:t>
            </a:r>
          </a:p>
          <a:p>
            <a:pPr lvl="1"/>
            <a:r>
              <a:rPr lang="en-US" dirty="0" smtClean="0"/>
              <a:t>Manner of collision</a:t>
            </a:r>
          </a:p>
          <a:p>
            <a:pPr lvl="1"/>
            <a:r>
              <a:rPr lang="en-US" dirty="0" smtClean="0"/>
              <a:t>Age</a:t>
            </a:r>
          </a:p>
          <a:p>
            <a:pPr lvl="1"/>
            <a:r>
              <a:rPr lang="en-US" dirty="0" smtClean="0"/>
              <a:t>Sex</a:t>
            </a:r>
          </a:p>
          <a:p>
            <a:pPr lvl="1"/>
            <a:r>
              <a:rPr lang="en-US" dirty="0" smtClean="0"/>
              <a:t>Age x Sex</a:t>
            </a:r>
          </a:p>
          <a:p>
            <a:pPr lvl="1"/>
            <a:endParaRPr lang="en-US" dirty="0" smtClean="0"/>
          </a:p>
        </p:txBody>
      </p:sp>
    </p:spTree>
    <p:extLst>
      <p:ext uri="{BB962C8B-B14F-4D97-AF65-F5344CB8AC3E}">
        <p14:creationId xmlns:p14="http://schemas.microsoft.com/office/powerpoint/2010/main" val="7907235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Methods – </a:t>
            </a:r>
            <a:r>
              <a:rPr lang="en-US" sz="3200" dirty="0" smtClean="0"/>
              <a:t>Model</a:t>
            </a:r>
            <a:endParaRPr lang="en-US" sz="3200" dirty="0"/>
          </a:p>
        </p:txBody>
      </p:sp>
      <p:grpSp>
        <p:nvGrpSpPr>
          <p:cNvPr id="6" name="Group 5"/>
          <p:cNvGrpSpPr>
            <a:grpSpLocks noChangeAspect="1"/>
          </p:cNvGrpSpPr>
          <p:nvPr/>
        </p:nvGrpSpPr>
        <p:grpSpPr>
          <a:xfrm>
            <a:off x="7237258" y="2022767"/>
            <a:ext cx="1524438" cy="4601316"/>
            <a:chOff x="878021" y="386320"/>
            <a:chExt cx="1867003" cy="5635304"/>
          </a:xfrm>
        </p:grpSpPr>
        <p:grpSp>
          <p:nvGrpSpPr>
            <p:cNvPr id="7" name="Group 6"/>
            <p:cNvGrpSpPr/>
            <p:nvPr/>
          </p:nvGrpSpPr>
          <p:grpSpPr>
            <a:xfrm>
              <a:off x="878021" y="386320"/>
              <a:ext cx="1867003" cy="5635304"/>
              <a:chOff x="834478" y="364548"/>
              <a:chExt cx="1867003" cy="5635304"/>
            </a:xfrm>
          </p:grpSpPr>
          <p:sp>
            <p:nvSpPr>
              <p:cNvPr id="9" name="Oval 8"/>
              <p:cNvSpPr/>
              <p:nvPr/>
            </p:nvSpPr>
            <p:spPr>
              <a:xfrm rot="5400000" flipV="1">
                <a:off x="907855" y="2311266"/>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0" name="Picture 9"/>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834478" y="2288261"/>
                <a:ext cx="1867003" cy="1867003"/>
              </a:xfrm>
              <a:prstGeom prst="rect">
                <a:avLst/>
              </a:prstGeom>
            </p:spPr>
          </p:pic>
          <p:sp>
            <p:nvSpPr>
              <p:cNvPr id="11" name="Oval 10"/>
              <p:cNvSpPr/>
              <p:nvPr/>
            </p:nvSpPr>
            <p:spPr>
              <a:xfrm rot="5400000" flipV="1">
                <a:off x="907855" y="365138"/>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sp>
            <p:nvSpPr>
              <p:cNvPr id="12" name="Oval 11"/>
              <p:cNvSpPr/>
              <p:nvPr/>
            </p:nvSpPr>
            <p:spPr>
              <a:xfrm rot="5400000" flipV="1">
                <a:off x="907855" y="4280191"/>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3" name="Picture 12"/>
              <p:cNvPicPr>
                <a:picLocks noChangeAspect="1"/>
              </p:cNvPicPr>
              <p:nvPr/>
            </p:nvPicPr>
            <p:blipFill>
              <a:blip r:embed="rId5"/>
              <a:stretch>
                <a:fillRect/>
              </a:stretch>
            </p:blipFill>
            <p:spPr>
              <a:xfrm>
                <a:off x="1043214" y="947104"/>
                <a:ext cx="1449532" cy="555140"/>
              </a:xfrm>
              <a:prstGeom prst="rect">
                <a:avLst/>
              </a:prstGeom>
            </p:spPr>
          </p:pic>
        </p:grpSp>
        <p:pic>
          <p:nvPicPr>
            <p:cNvPr id="8" name="Picture 7"/>
            <p:cNvPicPr>
              <a:picLocks noChangeAspect="1"/>
            </p:cNvPicPr>
            <p:nvPr/>
          </p:nvPicPr>
          <p:blipFill>
            <a:blip r:embed="rId6"/>
            <a:stretch>
              <a:fillRect/>
            </a:stretch>
          </p:blipFill>
          <p:spPr>
            <a:xfrm>
              <a:off x="1151140" y="4859081"/>
              <a:ext cx="1320764" cy="604836"/>
            </a:xfrm>
            <a:prstGeom prst="rect">
              <a:avLst/>
            </a:prstGeom>
          </p:spPr>
        </p:pic>
      </p:grpSp>
      <p:sp>
        <p:nvSpPr>
          <p:cNvPr id="3" name="Content Placeholder 2"/>
          <p:cNvSpPr>
            <a:spLocks noGrp="1"/>
          </p:cNvSpPr>
          <p:nvPr>
            <p:ph idx="1"/>
          </p:nvPr>
        </p:nvSpPr>
        <p:spPr/>
        <p:txBody>
          <a:bodyPr/>
          <a:lstStyle/>
          <a:p>
            <a:r>
              <a:rPr lang="en-US" dirty="0" smtClean="0"/>
              <a:t>Examined proportional odds assumption for 5 class injury severity</a:t>
            </a:r>
          </a:p>
          <a:p>
            <a:r>
              <a:rPr lang="en-US" dirty="0" smtClean="0"/>
              <a:t>Fit a logistic model:</a:t>
            </a:r>
          </a:p>
          <a:p>
            <a:pPr lvl="1"/>
            <a:r>
              <a:rPr lang="en-US" dirty="0" smtClean="0"/>
              <a:t>Injured versus uninjured</a:t>
            </a:r>
          </a:p>
          <a:p>
            <a:pPr lvl="1"/>
            <a:r>
              <a:rPr lang="en-US" dirty="0" smtClean="0"/>
              <a:t>Adjusted for all covariates shown previously</a:t>
            </a:r>
          </a:p>
          <a:p>
            <a:pPr lvl="1"/>
            <a:r>
              <a:rPr lang="en-US" dirty="0" smtClean="0"/>
              <a:t>Fit an </a:t>
            </a:r>
            <a:r>
              <a:rPr lang="en-US" b="1" dirty="0" smtClean="0"/>
              <a:t>interaction between rating x weight class</a:t>
            </a:r>
            <a:endParaRPr lang="en-US" b="1" dirty="0"/>
          </a:p>
        </p:txBody>
      </p:sp>
    </p:spTree>
    <p:extLst>
      <p:ext uri="{BB962C8B-B14F-4D97-AF65-F5344CB8AC3E}">
        <p14:creationId xmlns:p14="http://schemas.microsoft.com/office/powerpoint/2010/main" val="19704859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Outline</a:t>
            </a:r>
            <a:endParaRPr lang="en-US" dirty="0"/>
          </a:p>
        </p:txBody>
      </p:sp>
      <p:sp>
        <p:nvSpPr>
          <p:cNvPr id="7" name="Content Placeholder 6"/>
          <p:cNvSpPr>
            <a:spLocks noGrp="1"/>
          </p:cNvSpPr>
          <p:nvPr>
            <p:ph idx="1"/>
          </p:nvPr>
        </p:nvSpPr>
        <p:spPr>
          <a:xfrm>
            <a:off x="457199" y="1898073"/>
            <a:ext cx="6508377" cy="4228090"/>
          </a:xfrm>
        </p:spPr>
        <p:txBody>
          <a:bodyPr>
            <a:noAutofit/>
          </a:bodyPr>
          <a:lstStyle/>
          <a:p>
            <a:r>
              <a:rPr lang="en-US" sz="3200" dirty="0" smtClean="0">
                <a:solidFill>
                  <a:srgbClr val="4BACC6"/>
                </a:solidFill>
              </a:rPr>
              <a:t>Background</a:t>
            </a:r>
          </a:p>
          <a:p>
            <a:r>
              <a:rPr lang="en-US" sz="3200" dirty="0" smtClean="0">
                <a:solidFill>
                  <a:srgbClr val="4BACC6"/>
                </a:solidFill>
              </a:rPr>
              <a:t>Methods</a:t>
            </a:r>
          </a:p>
          <a:p>
            <a:pPr lvl="1"/>
            <a:r>
              <a:rPr lang="en-US" sz="2800" dirty="0" smtClean="0">
                <a:solidFill>
                  <a:srgbClr val="4BACC6"/>
                </a:solidFill>
              </a:rPr>
              <a:t>Data sources</a:t>
            </a:r>
          </a:p>
          <a:p>
            <a:pPr lvl="1"/>
            <a:r>
              <a:rPr lang="en-US" sz="2800" dirty="0" smtClean="0">
                <a:solidFill>
                  <a:srgbClr val="4BACC6"/>
                </a:solidFill>
              </a:rPr>
              <a:t>Weighting scheme</a:t>
            </a:r>
          </a:p>
          <a:p>
            <a:pPr lvl="1"/>
            <a:r>
              <a:rPr lang="en-US" sz="2800" dirty="0" smtClean="0">
                <a:solidFill>
                  <a:srgbClr val="4BACC6"/>
                </a:solidFill>
              </a:rPr>
              <a:t>Variable definitions</a:t>
            </a:r>
          </a:p>
          <a:p>
            <a:pPr lvl="1"/>
            <a:r>
              <a:rPr lang="en-US" sz="2800" dirty="0" smtClean="0">
                <a:solidFill>
                  <a:srgbClr val="4BACC6"/>
                </a:solidFill>
              </a:rPr>
              <a:t>Model </a:t>
            </a:r>
          </a:p>
          <a:p>
            <a:r>
              <a:rPr lang="en-US" sz="3200" dirty="0" smtClean="0"/>
              <a:t>Results</a:t>
            </a:r>
          </a:p>
          <a:p>
            <a:r>
              <a:rPr lang="en-US" sz="3200" dirty="0" smtClean="0">
                <a:solidFill>
                  <a:srgbClr val="4BACC6"/>
                </a:solidFill>
              </a:rPr>
              <a:t>Conclusions</a:t>
            </a:r>
            <a:endParaRPr lang="en-US" sz="3200" dirty="0">
              <a:solidFill>
                <a:srgbClr val="4BACC6"/>
              </a:solidFill>
            </a:endParaRPr>
          </a:p>
        </p:txBody>
      </p:sp>
      <p:grpSp>
        <p:nvGrpSpPr>
          <p:cNvPr id="4" name="Group 3"/>
          <p:cNvGrpSpPr>
            <a:grpSpLocks noChangeAspect="1"/>
          </p:cNvGrpSpPr>
          <p:nvPr/>
        </p:nvGrpSpPr>
        <p:grpSpPr>
          <a:xfrm>
            <a:off x="7237258" y="2022767"/>
            <a:ext cx="1524438" cy="4601316"/>
            <a:chOff x="878021" y="386320"/>
            <a:chExt cx="1867003" cy="5635304"/>
          </a:xfrm>
        </p:grpSpPr>
        <p:grpSp>
          <p:nvGrpSpPr>
            <p:cNvPr id="5" name="Group 4"/>
            <p:cNvGrpSpPr/>
            <p:nvPr/>
          </p:nvGrpSpPr>
          <p:grpSpPr>
            <a:xfrm>
              <a:off x="878021" y="386320"/>
              <a:ext cx="1867003" cy="5635304"/>
              <a:chOff x="834478" y="364548"/>
              <a:chExt cx="1867003" cy="5635304"/>
            </a:xfrm>
          </p:grpSpPr>
          <p:sp>
            <p:nvSpPr>
              <p:cNvPr id="8" name="Oval 7"/>
              <p:cNvSpPr/>
              <p:nvPr/>
            </p:nvSpPr>
            <p:spPr>
              <a:xfrm rot="5400000" flipV="1">
                <a:off x="907855" y="2311266"/>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9" name="Picture 8"/>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834478" y="2288261"/>
                <a:ext cx="1867003" cy="1867003"/>
              </a:xfrm>
              <a:prstGeom prst="rect">
                <a:avLst/>
              </a:prstGeom>
            </p:spPr>
          </p:pic>
          <p:sp>
            <p:nvSpPr>
              <p:cNvPr id="10" name="Oval 9"/>
              <p:cNvSpPr/>
              <p:nvPr/>
            </p:nvSpPr>
            <p:spPr>
              <a:xfrm rot="5400000" flipV="1">
                <a:off x="907855" y="365138"/>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sp>
            <p:nvSpPr>
              <p:cNvPr id="11" name="Oval 10"/>
              <p:cNvSpPr/>
              <p:nvPr/>
            </p:nvSpPr>
            <p:spPr>
              <a:xfrm rot="5400000" flipV="1">
                <a:off x="907855" y="4280191"/>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2" name="Picture 11"/>
              <p:cNvPicPr>
                <a:picLocks noChangeAspect="1"/>
              </p:cNvPicPr>
              <p:nvPr/>
            </p:nvPicPr>
            <p:blipFill>
              <a:blip r:embed="rId5"/>
              <a:stretch>
                <a:fillRect/>
              </a:stretch>
            </p:blipFill>
            <p:spPr>
              <a:xfrm>
                <a:off x="1043214" y="947104"/>
                <a:ext cx="1449532" cy="555140"/>
              </a:xfrm>
              <a:prstGeom prst="rect">
                <a:avLst/>
              </a:prstGeom>
            </p:spPr>
          </p:pic>
        </p:grpSp>
        <p:pic>
          <p:nvPicPr>
            <p:cNvPr id="6" name="Picture 5"/>
            <p:cNvPicPr>
              <a:picLocks noChangeAspect="1"/>
            </p:cNvPicPr>
            <p:nvPr/>
          </p:nvPicPr>
          <p:blipFill>
            <a:blip r:embed="rId6"/>
            <a:stretch>
              <a:fillRect/>
            </a:stretch>
          </p:blipFill>
          <p:spPr>
            <a:xfrm>
              <a:off x="1151140" y="4859081"/>
              <a:ext cx="1320764" cy="604836"/>
            </a:xfrm>
            <a:prstGeom prst="rect">
              <a:avLst/>
            </a:prstGeom>
          </p:spPr>
        </p:pic>
      </p:grpSp>
    </p:spTree>
    <p:extLst>
      <p:ext uri="{BB962C8B-B14F-4D97-AF65-F5344CB8AC3E}">
        <p14:creationId xmlns:p14="http://schemas.microsoft.com/office/powerpoint/2010/main" val="3580163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Results</a:t>
            </a:r>
            <a:endParaRPr lang="en-US" dirty="0"/>
          </a:p>
        </p:txBody>
      </p:sp>
      <p:sp>
        <p:nvSpPr>
          <p:cNvPr id="4" name="Content Placeholder 3"/>
          <p:cNvSpPr>
            <a:spLocks noGrp="1"/>
          </p:cNvSpPr>
          <p:nvPr>
            <p:ph idx="1"/>
          </p:nvPr>
        </p:nvSpPr>
        <p:spPr/>
        <p:txBody>
          <a:bodyPr/>
          <a:lstStyle/>
          <a:p>
            <a:r>
              <a:rPr lang="is-IS" dirty="0"/>
              <a:t>Weighted sample: </a:t>
            </a:r>
            <a:r>
              <a:rPr lang="is-IS" b="1" dirty="0" smtClean="0"/>
              <a:t>N=2,595,190</a:t>
            </a:r>
          </a:p>
          <a:p>
            <a:r>
              <a:rPr lang="is-IS" smtClean="0"/>
              <a:t>Unweighted </a:t>
            </a:r>
            <a:r>
              <a:rPr lang="is-IS" dirty="0" smtClean="0"/>
              <a:t>sample: </a:t>
            </a:r>
            <a:r>
              <a:rPr lang="is-IS" b="1" dirty="0" smtClean="0"/>
              <a:t>N=</a:t>
            </a:r>
            <a:r>
              <a:rPr lang="cs-CZ" b="1" dirty="0" smtClean="0"/>
              <a:t>19,428</a:t>
            </a:r>
            <a:endParaRPr lang="en-US" dirty="0" smtClean="0"/>
          </a:p>
          <a:p>
            <a:r>
              <a:rPr lang="en-US" dirty="0" smtClean="0"/>
              <a:t>Merged 4 years of data (2011-2014)</a:t>
            </a:r>
          </a:p>
          <a:p>
            <a:r>
              <a:rPr lang="en-US" dirty="0" smtClean="0"/>
              <a:t>Included vehicles:</a:t>
            </a:r>
          </a:p>
          <a:p>
            <a:pPr lvl="1"/>
            <a:r>
              <a:rPr lang="en-US" dirty="0" smtClean="0"/>
              <a:t>had a safety rating (2011+)</a:t>
            </a:r>
          </a:p>
          <a:p>
            <a:pPr lvl="1"/>
            <a:r>
              <a:rPr lang="en-US" dirty="0" smtClean="0"/>
              <a:t>had passengers with known injury severity </a:t>
            </a:r>
          </a:p>
        </p:txBody>
      </p:sp>
      <p:grpSp>
        <p:nvGrpSpPr>
          <p:cNvPr id="19" name="Group 18"/>
          <p:cNvGrpSpPr>
            <a:grpSpLocks noChangeAspect="1"/>
          </p:cNvGrpSpPr>
          <p:nvPr/>
        </p:nvGrpSpPr>
        <p:grpSpPr>
          <a:xfrm>
            <a:off x="7237258" y="2022767"/>
            <a:ext cx="1524438" cy="4601316"/>
            <a:chOff x="878021" y="386320"/>
            <a:chExt cx="1867003" cy="5635304"/>
          </a:xfrm>
        </p:grpSpPr>
        <p:grpSp>
          <p:nvGrpSpPr>
            <p:cNvPr id="20" name="Group 19"/>
            <p:cNvGrpSpPr/>
            <p:nvPr/>
          </p:nvGrpSpPr>
          <p:grpSpPr>
            <a:xfrm>
              <a:off x="878021" y="386320"/>
              <a:ext cx="1867003" cy="5635304"/>
              <a:chOff x="834478" y="364548"/>
              <a:chExt cx="1867003" cy="5635304"/>
            </a:xfrm>
          </p:grpSpPr>
          <p:sp>
            <p:nvSpPr>
              <p:cNvPr id="22" name="Oval 21"/>
              <p:cNvSpPr/>
              <p:nvPr/>
            </p:nvSpPr>
            <p:spPr>
              <a:xfrm rot="5400000" flipV="1">
                <a:off x="907855" y="2311266"/>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23" name="Picture 22"/>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834478" y="2288261"/>
                <a:ext cx="1867003" cy="1867003"/>
              </a:xfrm>
              <a:prstGeom prst="rect">
                <a:avLst/>
              </a:prstGeom>
            </p:spPr>
          </p:pic>
          <p:sp>
            <p:nvSpPr>
              <p:cNvPr id="24" name="Oval 23"/>
              <p:cNvSpPr/>
              <p:nvPr/>
            </p:nvSpPr>
            <p:spPr>
              <a:xfrm rot="5400000" flipV="1">
                <a:off x="907855" y="365138"/>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sp>
            <p:nvSpPr>
              <p:cNvPr id="25" name="Oval 24"/>
              <p:cNvSpPr/>
              <p:nvPr/>
            </p:nvSpPr>
            <p:spPr>
              <a:xfrm rot="5400000" flipV="1">
                <a:off x="907855" y="4280191"/>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26" name="Picture 25"/>
              <p:cNvPicPr>
                <a:picLocks noChangeAspect="1"/>
              </p:cNvPicPr>
              <p:nvPr/>
            </p:nvPicPr>
            <p:blipFill>
              <a:blip r:embed="rId5"/>
              <a:stretch>
                <a:fillRect/>
              </a:stretch>
            </p:blipFill>
            <p:spPr>
              <a:xfrm>
                <a:off x="1043214" y="947104"/>
                <a:ext cx="1449532" cy="555140"/>
              </a:xfrm>
              <a:prstGeom prst="rect">
                <a:avLst/>
              </a:prstGeom>
            </p:spPr>
          </p:pic>
        </p:grpSp>
        <p:pic>
          <p:nvPicPr>
            <p:cNvPr id="21" name="Picture 20"/>
            <p:cNvPicPr>
              <a:picLocks noChangeAspect="1"/>
            </p:cNvPicPr>
            <p:nvPr/>
          </p:nvPicPr>
          <p:blipFill>
            <a:blip r:embed="rId6"/>
            <a:stretch>
              <a:fillRect/>
            </a:stretch>
          </p:blipFill>
          <p:spPr>
            <a:xfrm>
              <a:off x="1151140" y="4859081"/>
              <a:ext cx="1320764" cy="604836"/>
            </a:xfrm>
            <a:prstGeom prst="rect">
              <a:avLst/>
            </a:prstGeom>
          </p:spPr>
        </p:pic>
      </p:grpSp>
    </p:spTree>
    <p:extLst>
      <p:ext uri="{BB962C8B-B14F-4D97-AF65-F5344CB8AC3E}">
        <p14:creationId xmlns:p14="http://schemas.microsoft.com/office/powerpoint/2010/main" val="18862430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Results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352859514"/>
              </p:ext>
            </p:extLst>
          </p:nvPr>
        </p:nvGraphicFramePr>
        <p:xfrm>
          <a:off x="1030454" y="2380150"/>
          <a:ext cx="5907422" cy="2682240"/>
        </p:xfrm>
        <a:graphic>
          <a:graphicData uri="http://schemas.openxmlformats.org/drawingml/2006/table">
            <a:tbl>
              <a:tblPr firstRow="1" bandRow="1">
                <a:tableStyleId>{21E4AEA4-8DFA-4A89-87EB-49C32662AFE0}</a:tableStyleId>
              </a:tblPr>
              <a:tblGrid>
                <a:gridCol w="2724128"/>
                <a:gridCol w="3183294"/>
              </a:tblGrid>
              <a:tr h="365760">
                <a:tc>
                  <a:txBody>
                    <a:bodyPr/>
                    <a:lstStyle/>
                    <a:p>
                      <a:r>
                        <a:rPr lang="en-US" sz="2000" dirty="0" smtClean="0"/>
                        <a:t>Maximum Injury Severity</a:t>
                      </a:r>
                      <a:endParaRPr lang="en-US" sz="2000" dirty="0"/>
                    </a:p>
                  </a:txBody>
                  <a:tcPr/>
                </a:tc>
                <a:tc>
                  <a:txBody>
                    <a:bodyPr/>
                    <a:lstStyle/>
                    <a:p>
                      <a:r>
                        <a:rPr lang="en-US" sz="2000" baseline="0" dirty="0" smtClean="0"/>
                        <a:t>Weighted frequency (%)</a:t>
                      </a:r>
                      <a:endParaRPr lang="en-US" sz="2000" dirty="0"/>
                    </a:p>
                  </a:txBody>
                  <a:tcPr/>
                </a:tc>
              </a:tr>
              <a:tr h="365760">
                <a:tc>
                  <a:txBody>
                    <a:bodyPr/>
                    <a:lstStyle/>
                    <a:p>
                      <a:r>
                        <a:rPr lang="en-US" sz="2000" dirty="0" smtClean="0"/>
                        <a:t>No injury </a:t>
                      </a:r>
                      <a:endParaRPr lang="en-US" sz="2000" dirty="0"/>
                    </a:p>
                  </a:txBody>
                  <a:tcPr/>
                </a:tc>
                <a:tc>
                  <a:txBody>
                    <a:bodyPr/>
                    <a:lstStyle/>
                    <a:p>
                      <a:r>
                        <a:rPr lang="is-IS" sz="2000" dirty="0" smtClean="0"/>
                        <a:t>2,170,141.59</a:t>
                      </a:r>
                      <a:r>
                        <a:rPr lang="is-IS" sz="2000" baseline="0" dirty="0" smtClean="0"/>
                        <a:t> </a:t>
                      </a:r>
                      <a:r>
                        <a:rPr lang="en-US" sz="2000" dirty="0" smtClean="0"/>
                        <a:t>(83.6%)</a:t>
                      </a:r>
                      <a:endParaRPr lang="en-US" sz="2000" dirty="0"/>
                    </a:p>
                  </a:txBody>
                  <a:tcPr/>
                </a:tc>
              </a:tr>
              <a:tr h="365760">
                <a:tc>
                  <a:txBody>
                    <a:bodyPr/>
                    <a:lstStyle/>
                    <a:p>
                      <a:r>
                        <a:rPr lang="en-US" sz="2000" dirty="0" smtClean="0"/>
                        <a:t>Possible Injury</a:t>
                      </a:r>
                      <a:endParaRPr lang="en-US" sz="2000" dirty="0"/>
                    </a:p>
                  </a:txBody>
                  <a:tcPr/>
                </a:tc>
                <a:tc>
                  <a:txBody>
                    <a:bodyPr/>
                    <a:lstStyle/>
                    <a:p>
                      <a:r>
                        <a:rPr lang="nb-NO" sz="2000" dirty="0" smtClean="0"/>
                        <a:t>292,545.144</a:t>
                      </a:r>
                      <a:r>
                        <a:rPr lang="en-US" sz="2000" dirty="0" smtClean="0"/>
                        <a:t>(11.3%)</a:t>
                      </a:r>
                      <a:endParaRPr lang="en-US" sz="2000" dirty="0"/>
                    </a:p>
                  </a:txBody>
                  <a:tcPr/>
                </a:tc>
              </a:tr>
              <a:tr h="365760">
                <a:tc>
                  <a:txBody>
                    <a:bodyPr/>
                    <a:lstStyle/>
                    <a:p>
                      <a:r>
                        <a:rPr lang="en-US" sz="2000" dirty="0" smtClean="0"/>
                        <a:t>Non-incapacitating</a:t>
                      </a:r>
                      <a:r>
                        <a:rPr lang="en-US" sz="2000" baseline="0" dirty="0" smtClean="0"/>
                        <a:t> </a:t>
                      </a:r>
                      <a:endParaRPr lang="en-US" sz="2000" dirty="0"/>
                    </a:p>
                  </a:txBody>
                  <a:tcPr/>
                </a:tc>
                <a:tc>
                  <a:txBody>
                    <a:bodyPr/>
                    <a:lstStyle/>
                    <a:p>
                      <a:r>
                        <a:rPr lang="cs-CZ" sz="2000" dirty="0" smtClean="0"/>
                        <a:t>112,222.17 (</a:t>
                      </a:r>
                      <a:r>
                        <a:rPr lang="en-US" sz="2000" dirty="0" smtClean="0"/>
                        <a:t>4.3%)</a:t>
                      </a:r>
                      <a:endParaRPr lang="en-US" sz="2000" dirty="0"/>
                    </a:p>
                  </a:txBody>
                  <a:tcPr/>
                </a:tc>
              </a:tr>
              <a:tr h="365760">
                <a:tc>
                  <a:txBody>
                    <a:bodyPr/>
                    <a:lstStyle/>
                    <a:p>
                      <a:r>
                        <a:rPr lang="en-US" sz="2000" dirty="0" smtClean="0"/>
                        <a:t>Incapacitating</a:t>
                      </a:r>
                      <a:endParaRPr lang="en-US" sz="2000" dirty="0"/>
                    </a:p>
                  </a:txBody>
                  <a:tcPr/>
                </a:tc>
                <a:tc>
                  <a:txBody>
                    <a:bodyPr/>
                    <a:lstStyle/>
                    <a:p>
                      <a:r>
                        <a:rPr lang="fi-FI" sz="2000" dirty="0" smtClean="0"/>
                        <a:t>17,993.48 (0.7%)</a:t>
                      </a:r>
                      <a:endParaRPr lang="en-US" sz="2000" dirty="0"/>
                    </a:p>
                  </a:txBody>
                  <a:tcPr/>
                </a:tc>
              </a:tr>
              <a:tr h="365760">
                <a:tc>
                  <a:txBody>
                    <a:bodyPr/>
                    <a:lstStyle/>
                    <a:p>
                      <a:r>
                        <a:rPr lang="en-US" sz="2000" dirty="0" smtClean="0"/>
                        <a:t>Fatal</a:t>
                      </a:r>
                      <a:endParaRPr lang="en-US" sz="2000" dirty="0"/>
                    </a:p>
                  </a:txBody>
                  <a:tcPr/>
                </a:tc>
                <a:tc>
                  <a:txBody>
                    <a:bodyPr/>
                    <a:lstStyle/>
                    <a:p>
                      <a:r>
                        <a:rPr lang="is-IS" sz="2000" dirty="0" smtClean="0"/>
                        <a:t>2,287.26 </a:t>
                      </a:r>
                      <a:r>
                        <a:rPr lang="en-US" sz="2000" dirty="0" smtClean="0"/>
                        <a:t> (0.08%)</a:t>
                      </a:r>
                      <a:endParaRPr lang="en-US" sz="2000" dirty="0"/>
                    </a:p>
                  </a:txBody>
                  <a:tcPr/>
                </a:tc>
              </a:tr>
            </a:tbl>
          </a:graphicData>
        </a:graphic>
      </p:graphicFrame>
      <p:grpSp>
        <p:nvGrpSpPr>
          <p:cNvPr id="19" name="Group 18"/>
          <p:cNvGrpSpPr>
            <a:grpSpLocks noChangeAspect="1"/>
          </p:cNvGrpSpPr>
          <p:nvPr/>
        </p:nvGrpSpPr>
        <p:grpSpPr>
          <a:xfrm>
            <a:off x="7237258" y="2022767"/>
            <a:ext cx="1524438" cy="4601316"/>
            <a:chOff x="878021" y="386320"/>
            <a:chExt cx="1867003" cy="5635304"/>
          </a:xfrm>
        </p:grpSpPr>
        <p:grpSp>
          <p:nvGrpSpPr>
            <p:cNvPr id="20" name="Group 19"/>
            <p:cNvGrpSpPr/>
            <p:nvPr/>
          </p:nvGrpSpPr>
          <p:grpSpPr>
            <a:xfrm>
              <a:off x="878021" y="386320"/>
              <a:ext cx="1867003" cy="5635304"/>
              <a:chOff x="834478" y="364548"/>
              <a:chExt cx="1867003" cy="5635304"/>
            </a:xfrm>
          </p:grpSpPr>
          <p:sp>
            <p:nvSpPr>
              <p:cNvPr id="22" name="Oval 21"/>
              <p:cNvSpPr/>
              <p:nvPr/>
            </p:nvSpPr>
            <p:spPr>
              <a:xfrm rot="5400000" flipV="1">
                <a:off x="907855" y="2311266"/>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23" name="Picture 22"/>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834478" y="2288261"/>
                <a:ext cx="1867003" cy="1867003"/>
              </a:xfrm>
              <a:prstGeom prst="rect">
                <a:avLst/>
              </a:prstGeom>
            </p:spPr>
          </p:pic>
          <p:sp>
            <p:nvSpPr>
              <p:cNvPr id="24" name="Oval 23"/>
              <p:cNvSpPr/>
              <p:nvPr/>
            </p:nvSpPr>
            <p:spPr>
              <a:xfrm rot="5400000" flipV="1">
                <a:off x="907855" y="365138"/>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sp>
            <p:nvSpPr>
              <p:cNvPr id="25" name="Oval 24"/>
              <p:cNvSpPr/>
              <p:nvPr/>
            </p:nvSpPr>
            <p:spPr>
              <a:xfrm rot="5400000" flipV="1">
                <a:off x="907855" y="4280191"/>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26" name="Picture 25"/>
              <p:cNvPicPr>
                <a:picLocks noChangeAspect="1"/>
              </p:cNvPicPr>
              <p:nvPr/>
            </p:nvPicPr>
            <p:blipFill>
              <a:blip r:embed="rId5"/>
              <a:stretch>
                <a:fillRect/>
              </a:stretch>
            </p:blipFill>
            <p:spPr>
              <a:xfrm>
                <a:off x="1043214" y="947104"/>
                <a:ext cx="1449532" cy="555140"/>
              </a:xfrm>
              <a:prstGeom prst="rect">
                <a:avLst/>
              </a:prstGeom>
            </p:spPr>
          </p:pic>
        </p:grpSp>
        <p:pic>
          <p:nvPicPr>
            <p:cNvPr id="21" name="Picture 20"/>
            <p:cNvPicPr>
              <a:picLocks noChangeAspect="1"/>
            </p:cNvPicPr>
            <p:nvPr/>
          </p:nvPicPr>
          <p:blipFill>
            <a:blip r:embed="rId6"/>
            <a:stretch>
              <a:fillRect/>
            </a:stretch>
          </p:blipFill>
          <p:spPr>
            <a:xfrm>
              <a:off x="1151140" y="4859081"/>
              <a:ext cx="1320764" cy="604836"/>
            </a:xfrm>
            <a:prstGeom prst="rect">
              <a:avLst/>
            </a:prstGeom>
          </p:spPr>
        </p:pic>
      </p:grpSp>
    </p:spTree>
    <p:extLst>
      <p:ext uri="{BB962C8B-B14F-4D97-AF65-F5344CB8AC3E}">
        <p14:creationId xmlns:p14="http://schemas.microsoft.com/office/powerpoint/2010/main" val="22413611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21808815"/>
              </p:ext>
            </p:extLst>
          </p:nvPr>
        </p:nvGraphicFramePr>
        <p:xfrm>
          <a:off x="1030454" y="2380150"/>
          <a:ext cx="5907422" cy="2560320"/>
        </p:xfrm>
        <a:graphic>
          <a:graphicData uri="http://schemas.openxmlformats.org/drawingml/2006/table">
            <a:tbl>
              <a:tblPr firstRow="1" bandRow="1">
                <a:tableStyleId>{21E4AEA4-8DFA-4A89-87EB-49C32662AFE0}</a:tableStyleId>
              </a:tblPr>
              <a:tblGrid>
                <a:gridCol w="2696419"/>
                <a:gridCol w="3211003"/>
              </a:tblGrid>
              <a:tr h="640080">
                <a:tc>
                  <a:txBody>
                    <a:bodyPr/>
                    <a:lstStyle/>
                    <a:p>
                      <a:r>
                        <a:rPr lang="en-US" sz="2000" dirty="0" smtClean="0"/>
                        <a:t>NHTSA Safety Rating</a:t>
                      </a:r>
                      <a:endParaRPr lang="en-US" sz="2000" dirty="0"/>
                    </a:p>
                  </a:txBody>
                  <a:tcPr/>
                </a:tc>
                <a:tc>
                  <a:txBody>
                    <a:bodyPr/>
                    <a:lstStyle/>
                    <a:p>
                      <a:r>
                        <a:rPr lang="en-US" sz="2000" baseline="0" dirty="0" smtClean="0"/>
                        <a:t>Weighted frequency (%)</a:t>
                      </a:r>
                      <a:endParaRPr lang="en-US" sz="2000" dirty="0"/>
                    </a:p>
                  </a:txBody>
                  <a:tcPr/>
                </a:tc>
              </a:tr>
              <a:tr h="640080">
                <a:tc>
                  <a:txBody>
                    <a:bodyPr/>
                    <a:lstStyle/>
                    <a:p>
                      <a:r>
                        <a:rPr lang="en-US" sz="2000" dirty="0" smtClean="0"/>
                        <a:t>2 - or 3 - stars</a:t>
                      </a:r>
                      <a:endParaRPr lang="en-US" sz="2000" dirty="0"/>
                    </a:p>
                  </a:txBody>
                  <a:tcPr/>
                </a:tc>
                <a:tc>
                  <a:txBody>
                    <a:bodyPr/>
                    <a:lstStyle/>
                    <a:p>
                      <a:r>
                        <a:rPr lang="is-IS" sz="2000" dirty="0" smtClean="0"/>
                        <a:t>201,239.8 (8.1</a:t>
                      </a:r>
                      <a:r>
                        <a:rPr lang="en-US" sz="2000" dirty="0" smtClean="0"/>
                        <a:t>%)</a:t>
                      </a:r>
                      <a:endParaRPr lang="en-US" sz="2000" dirty="0"/>
                    </a:p>
                  </a:txBody>
                  <a:tcPr/>
                </a:tc>
              </a:tr>
              <a:tr h="640080">
                <a:tc>
                  <a:txBody>
                    <a:bodyPr/>
                    <a:lstStyle/>
                    <a:p>
                      <a:r>
                        <a:rPr lang="en-US" sz="2000" dirty="0" smtClean="0"/>
                        <a:t>4 - stars</a:t>
                      </a:r>
                      <a:endParaRPr lang="en-US" sz="2000" dirty="0"/>
                    </a:p>
                  </a:txBody>
                  <a:tcPr/>
                </a:tc>
                <a:tc>
                  <a:txBody>
                    <a:bodyPr/>
                    <a:lstStyle/>
                    <a:p>
                      <a:r>
                        <a:rPr lang="nb-NO" sz="2000" dirty="0" smtClean="0"/>
                        <a:t>1,448,491.93 </a:t>
                      </a:r>
                      <a:r>
                        <a:rPr lang="en-US" sz="2000" baseline="0" dirty="0" smtClean="0"/>
                        <a:t>(55.8%)</a:t>
                      </a:r>
                      <a:endParaRPr lang="en-US" sz="2000" dirty="0"/>
                    </a:p>
                  </a:txBody>
                  <a:tcPr/>
                </a:tc>
              </a:tr>
              <a:tr h="640080">
                <a:tc>
                  <a:txBody>
                    <a:bodyPr/>
                    <a:lstStyle/>
                    <a:p>
                      <a:r>
                        <a:rPr lang="en-US" sz="2000" dirty="0" smtClean="0"/>
                        <a:t>5 - stars</a:t>
                      </a:r>
                      <a:endParaRPr lang="en-US" sz="2000" dirty="0"/>
                    </a:p>
                  </a:txBody>
                  <a:tcPr/>
                </a:tc>
                <a:tc>
                  <a:txBody>
                    <a:bodyPr/>
                    <a:lstStyle/>
                    <a:p>
                      <a:r>
                        <a:rPr lang="nb-NO" sz="2000" dirty="0" smtClean="0"/>
                        <a:t>936,457.93 (</a:t>
                      </a:r>
                      <a:r>
                        <a:rPr lang="en-US" sz="2000" dirty="0" smtClean="0"/>
                        <a:t>36.1%)</a:t>
                      </a:r>
                      <a:endParaRPr lang="en-US" sz="2000" dirty="0"/>
                    </a:p>
                  </a:txBody>
                  <a:tcPr/>
                </a:tc>
              </a:tr>
            </a:tbl>
          </a:graphicData>
        </a:graphic>
      </p:graphicFrame>
      <p:sp>
        <p:nvSpPr>
          <p:cNvPr id="13" name="Title 1"/>
          <p:cNvSpPr>
            <a:spLocks noGrp="1"/>
          </p:cNvSpPr>
          <p:nvPr>
            <p:ph type="title"/>
          </p:nvPr>
        </p:nvSpPr>
        <p:spPr>
          <a:xfrm>
            <a:off x="457199" y="342900"/>
            <a:ext cx="6508377" cy="1143000"/>
          </a:xfrm>
        </p:spPr>
        <p:txBody>
          <a:bodyPr/>
          <a:lstStyle/>
          <a:p>
            <a:r>
              <a:rPr lang="en-US" dirty="0" smtClean="0"/>
              <a:t>Results</a:t>
            </a:r>
            <a:endParaRPr lang="en-US" dirty="0"/>
          </a:p>
        </p:txBody>
      </p:sp>
      <p:grpSp>
        <p:nvGrpSpPr>
          <p:cNvPr id="12" name="Group 11"/>
          <p:cNvGrpSpPr>
            <a:grpSpLocks noChangeAspect="1"/>
          </p:cNvGrpSpPr>
          <p:nvPr/>
        </p:nvGrpSpPr>
        <p:grpSpPr>
          <a:xfrm>
            <a:off x="7237258" y="2022767"/>
            <a:ext cx="1524438" cy="4601316"/>
            <a:chOff x="878021" y="386320"/>
            <a:chExt cx="1867003" cy="5635304"/>
          </a:xfrm>
        </p:grpSpPr>
        <p:grpSp>
          <p:nvGrpSpPr>
            <p:cNvPr id="14" name="Group 13"/>
            <p:cNvGrpSpPr/>
            <p:nvPr/>
          </p:nvGrpSpPr>
          <p:grpSpPr>
            <a:xfrm>
              <a:off x="878021" y="386320"/>
              <a:ext cx="1867003" cy="5635304"/>
              <a:chOff x="834478" y="364548"/>
              <a:chExt cx="1867003" cy="5635304"/>
            </a:xfrm>
          </p:grpSpPr>
          <p:sp>
            <p:nvSpPr>
              <p:cNvPr id="16" name="Oval 15"/>
              <p:cNvSpPr/>
              <p:nvPr/>
            </p:nvSpPr>
            <p:spPr>
              <a:xfrm rot="5400000" flipV="1">
                <a:off x="907855" y="2311266"/>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7" name="Picture 16"/>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834478" y="2288261"/>
                <a:ext cx="1867003" cy="1867003"/>
              </a:xfrm>
              <a:prstGeom prst="rect">
                <a:avLst/>
              </a:prstGeom>
            </p:spPr>
          </p:pic>
          <p:sp>
            <p:nvSpPr>
              <p:cNvPr id="18" name="Oval 17"/>
              <p:cNvSpPr/>
              <p:nvPr/>
            </p:nvSpPr>
            <p:spPr>
              <a:xfrm rot="5400000" flipV="1">
                <a:off x="907855" y="365138"/>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sp>
            <p:nvSpPr>
              <p:cNvPr id="19" name="Oval 18"/>
              <p:cNvSpPr/>
              <p:nvPr/>
            </p:nvSpPr>
            <p:spPr>
              <a:xfrm rot="5400000" flipV="1">
                <a:off x="907855" y="4280191"/>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20" name="Picture 19"/>
              <p:cNvPicPr>
                <a:picLocks noChangeAspect="1"/>
              </p:cNvPicPr>
              <p:nvPr/>
            </p:nvPicPr>
            <p:blipFill>
              <a:blip r:embed="rId5"/>
              <a:stretch>
                <a:fillRect/>
              </a:stretch>
            </p:blipFill>
            <p:spPr>
              <a:xfrm>
                <a:off x="1043214" y="947104"/>
                <a:ext cx="1449532" cy="555140"/>
              </a:xfrm>
              <a:prstGeom prst="rect">
                <a:avLst/>
              </a:prstGeom>
            </p:spPr>
          </p:pic>
        </p:grpSp>
        <p:pic>
          <p:nvPicPr>
            <p:cNvPr id="15" name="Picture 14"/>
            <p:cNvPicPr>
              <a:picLocks noChangeAspect="1"/>
            </p:cNvPicPr>
            <p:nvPr/>
          </p:nvPicPr>
          <p:blipFill>
            <a:blip r:embed="rId6"/>
            <a:stretch>
              <a:fillRect/>
            </a:stretch>
          </p:blipFill>
          <p:spPr>
            <a:xfrm>
              <a:off x="1151140" y="4859081"/>
              <a:ext cx="1320764" cy="604836"/>
            </a:xfrm>
            <a:prstGeom prst="rect">
              <a:avLst/>
            </a:prstGeom>
          </p:spPr>
        </p:pic>
      </p:grpSp>
    </p:spTree>
    <p:extLst>
      <p:ext uri="{BB962C8B-B14F-4D97-AF65-F5344CB8AC3E}">
        <p14:creationId xmlns:p14="http://schemas.microsoft.com/office/powerpoint/2010/main" val="9999771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Results</a:t>
            </a:r>
            <a:endParaRPr lang="en-US" dirty="0"/>
          </a:p>
        </p:txBody>
      </p:sp>
      <p:pic>
        <p:nvPicPr>
          <p:cNvPr id="7" name="Picture 6"/>
          <p:cNvPicPr>
            <a:picLocks noChangeAspect="1"/>
          </p:cNvPicPr>
          <p:nvPr/>
        </p:nvPicPr>
        <p:blipFill>
          <a:blip r:embed="rId3"/>
          <a:stretch>
            <a:fillRect/>
          </a:stretch>
        </p:blipFill>
        <p:spPr>
          <a:xfrm>
            <a:off x="4899516" y="121622"/>
            <a:ext cx="3976901" cy="2777628"/>
          </a:xfrm>
          <a:prstGeom prst="rect">
            <a:avLst/>
          </a:prstGeom>
        </p:spPr>
      </p:pic>
      <p:pic>
        <p:nvPicPr>
          <p:cNvPr id="15" name="Picture 14"/>
          <p:cNvPicPr>
            <a:picLocks noChangeAspect="1"/>
          </p:cNvPicPr>
          <p:nvPr/>
        </p:nvPicPr>
        <p:blipFill>
          <a:blip r:embed="rId4"/>
          <a:stretch>
            <a:fillRect/>
          </a:stretch>
        </p:blipFill>
        <p:spPr>
          <a:xfrm>
            <a:off x="1860258" y="3090859"/>
            <a:ext cx="5148880" cy="3269258"/>
          </a:xfrm>
          <a:prstGeom prst="rect">
            <a:avLst/>
          </a:prstGeom>
        </p:spPr>
      </p:pic>
      <p:pic>
        <p:nvPicPr>
          <p:cNvPr id="16" name="Picture 15"/>
          <p:cNvPicPr>
            <a:picLocks noChangeAspect="1"/>
          </p:cNvPicPr>
          <p:nvPr/>
        </p:nvPicPr>
        <p:blipFill>
          <a:blip r:embed="rId5"/>
          <a:stretch>
            <a:fillRect/>
          </a:stretch>
        </p:blipFill>
        <p:spPr>
          <a:xfrm>
            <a:off x="184430" y="72550"/>
            <a:ext cx="4250267" cy="2826700"/>
          </a:xfrm>
          <a:prstGeom prst="rect">
            <a:avLst/>
          </a:prstGeom>
        </p:spPr>
      </p:pic>
      <p:sp>
        <p:nvSpPr>
          <p:cNvPr id="17" name="TextBox 16"/>
          <p:cNvSpPr txBox="1"/>
          <p:nvPr/>
        </p:nvSpPr>
        <p:spPr>
          <a:xfrm>
            <a:off x="2905272" y="6360117"/>
            <a:ext cx="3058851" cy="369332"/>
          </a:xfrm>
          <a:prstGeom prst="rect">
            <a:avLst/>
          </a:prstGeom>
          <a:noFill/>
        </p:spPr>
        <p:txBody>
          <a:bodyPr wrap="none" rtlCol="0">
            <a:spAutoFit/>
          </a:bodyPr>
          <a:lstStyle/>
          <a:p>
            <a:r>
              <a:rPr lang="en-US">
                <a:solidFill>
                  <a:schemeClr val="tx2"/>
                </a:solidFill>
              </a:rPr>
              <a:t>E</a:t>
            </a:r>
            <a:r>
              <a:rPr lang="en-US" smtClean="0">
                <a:solidFill>
                  <a:schemeClr val="tx2"/>
                </a:solidFill>
              </a:rPr>
              <a:t>xamined </a:t>
            </a:r>
            <a:r>
              <a:rPr lang="en-US" dirty="0" smtClean="0">
                <a:solidFill>
                  <a:schemeClr val="tx2"/>
                </a:solidFill>
              </a:rPr>
              <a:t>by weight class</a:t>
            </a:r>
            <a:endParaRPr lang="en-US" dirty="0">
              <a:solidFill>
                <a:schemeClr val="tx2"/>
              </a:solidFill>
            </a:endParaRPr>
          </a:p>
        </p:txBody>
      </p:sp>
      <p:pic>
        <p:nvPicPr>
          <p:cNvPr id="18" name="Picture 17"/>
          <p:cNvPicPr>
            <a:picLocks noChangeAspect="1"/>
          </p:cNvPicPr>
          <p:nvPr/>
        </p:nvPicPr>
        <p:blipFill rotWithShape="1">
          <a:blip r:embed="rId6"/>
          <a:srcRect l="64339" b="61543"/>
          <a:stretch/>
        </p:blipFill>
        <p:spPr>
          <a:xfrm>
            <a:off x="6765824" y="3989335"/>
            <a:ext cx="2378176" cy="2070892"/>
          </a:xfrm>
          <a:prstGeom prst="rect">
            <a:avLst/>
          </a:prstGeom>
        </p:spPr>
      </p:pic>
    </p:spTree>
    <p:extLst>
      <p:ext uri="{BB962C8B-B14F-4D97-AF65-F5344CB8AC3E}">
        <p14:creationId xmlns:p14="http://schemas.microsoft.com/office/powerpoint/2010/main" val="17461209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Results</a:t>
            </a:r>
            <a:endParaRPr lang="en-US" dirty="0"/>
          </a:p>
        </p:txBody>
      </p:sp>
      <p:sp>
        <p:nvSpPr>
          <p:cNvPr id="17" name="TextBox 16"/>
          <p:cNvSpPr txBox="1"/>
          <p:nvPr/>
        </p:nvSpPr>
        <p:spPr>
          <a:xfrm>
            <a:off x="2905272" y="6360117"/>
            <a:ext cx="3058851" cy="369332"/>
          </a:xfrm>
          <a:prstGeom prst="rect">
            <a:avLst/>
          </a:prstGeom>
          <a:noFill/>
        </p:spPr>
        <p:txBody>
          <a:bodyPr wrap="none" rtlCol="0">
            <a:spAutoFit/>
          </a:bodyPr>
          <a:lstStyle/>
          <a:p>
            <a:r>
              <a:rPr lang="en-US">
                <a:solidFill>
                  <a:schemeClr val="tx2"/>
                </a:solidFill>
              </a:rPr>
              <a:t>E</a:t>
            </a:r>
            <a:r>
              <a:rPr lang="en-US" smtClean="0">
                <a:solidFill>
                  <a:schemeClr val="tx2"/>
                </a:solidFill>
              </a:rPr>
              <a:t>xamined </a:t>
            </a:r>
            <a:r>
              <a:rPr lang="en-US" dirty="0" smtClean="0">
                <a:solidFill>
                  <a:schemeClr val="tx2"/>
                </a:solidFill>
              </a:rPr>
              <a:t>by weight class</a:t>
            </a:r>
            <a:endParaRPr lang="en-US" dirty="0">
              <a:solidFill>
                <a:schemeClr val="tx2"/>
              </a:solidFill>
            </a:endParaRPr>
          </a:p>
        </p:txBody>
      </p:sp>
      <p:pic>
        <p:nvPicPr>
          <p:cNvPr id="3" name="Picture 2"/>
          <p:cNvPicPr>
            <a:picLocks noChangeAspect="1"/>
          </p:cNvPicPr>
          <p:nvPr/>
        </p:nvPicPr>
        <p:blipFill>
          <a:blip r:embed="rId3"/>
          <a:stretch>
            <a:fillRect/>
          </a:stretch>
        </p:blipFill>
        <p:spPr>
          <a:xfrm>
            <a:off x="124599" y="121622"/>
            <a:ext cx="4091801" cy="2697606"/>
          </a:xfrm>
          <a:prstGeom prst="rect">
            <a:avLst/>
          </a:prstGeom>
        </p:spPr>
      </p:pic>
      <p:pic>
        <p:nvPicPr>
          <p:cNvPr id="4" name="Picture 3"/>
          <p:cNvPicPr>
            <a:picLocks noChangeAspect="1"/>
          </p:cNvPicPr>
          <p:nvPr/>
        </p:nvPicPr>
        <p:blipFill>
          <a:blip r:embed="rId4"/>
          <a:stretch>
            <a:fillRect/>
          </a:stretch>
        </p:blipFill>
        <p:spPr>
          <a:xfrm>
            <a:off x="1577658" y="2802352"/>
            <a:ext cx="5714078" cy="3574642"/>
          </a:xfrm>
          <a:prstGeom prst="rect">
            <a:avLst/>
          </a:prstGeom>
        </p:spPr>
      </p:pic>
      <p:pic>
        <p:nvPicPr>
          <p:cNvPr id="5" name="Picture 4"/>
          <p:cNvPicPr>
            <a:picLocks noChangeAspect="1"/>
          </p:cNvPicPr>
          <p:nvPr/>
        </p:nvPicPr>
        <p:blipFill>
          <a:blip r:embed="rId5"/>
          <a:stretch>
            <a:fillRect/>
          </a:stretch>
        </p:blipFill>
        <p:spPr>
          <a:xfrm>
            <a:off x="4867678" y="100353"/>
            <a:ext cx="4195795" cy="2718875"/>
          </a:xfrm>
          <a:prstGeom prst="rect">
            <a:avLst/>
          </a:prstGeom>
        </p:spPr>
      </p:pic>
      <p:pic>
        <p:nvPicPr>
          <p:cNvPr id="10" name="Picture 9"/>
          <p:cNvPicPr>
            <a:picLocks noChangeAspect="1"/>
          </p:cNvPicPr>
          <p:nvPr/>
        </p:nvPicPr>
        <p:blipFill rotWithShape="1">
          <a:blip r:embed="rId6"/>
          <a:srcRect l="64339" b="61543"/>
          <a:stretch/>
        </p:blipFill>
        <p:spPr>
          <a:xfrm>
            <a:off x="6765824" y="4015230"/>
            <a:ext cx="2378176" cy="2070892"/>
          </a:xfrm>
          <a:prstGeom prst="rect">
            <a:avLst/>
          </a:prstGeom>
        </p:spPr>
      </p:pic>
      <p:cxnSp>
        <p:nvCxnSpPr>
          <p:cNvPr id="8" name="Straight Arrow Connector 7"/>
          <p:cNvCxnSpPr/>
          <p:nvPr/>
        </p:nvCxnSpPr>
        <p:spPr>
          <a:xfrm>
            <a:off x="4955987" y="524933"/>
            <a:ext cx="530413" cy="152401"/>
          </a:xfrm>
          <a:prstGeom prst="straightConnector1">
            <a:avLst/>
          </a:prstGeom>
          <a:ln>
            <a:solidFill>
              <a:srgbClr val="5C6363"/>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244200" y="247934"/>
            <a:ext cx="808235" cy="276999"/>
          </a:xfrm>
          <a:prstGeom prst="rect">
            <a:avLst/>
          </a:prstGeom>
          <a:ln>
            <a:solidFill>
              <a:srgbClr val="5C6363"/>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t>1vehicle</a:t>
            </a:r>
            <a:endParaRPr lang="en-US" dirty="0"/>
          </a:p>
        </p:txBody>
      </p:sp>
    </p:spTree>
    <p:extLst>
      <p:ext uri="{BB962C8B-B14F-4D97-AF65-F5344CB8AC3E}">
        <p14:creationId xmlns:p14="http://schemas.microsoft.com/office/powerpoint/2010/main" val="139677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Results</a:t>
            </a:r>
            <a:endParaRPr lang="en-US" dirty="0"/>
          </a:p>
        </p:txBody>
      </p:sp>
      <p:pic>
        <p:nvPicPr>
          <p:cNvPr id="6" name="Picture 5"/>
          <p:cNvPicPr>
            <a:picLocks noChangeAspect="1"/>
          </p:cNvPicPr>
          <p:nvPr/>
        </p:nvPicPr>
        <p:blipFill rotWithShape="1">
          <a:blip r:embed="rId3"/>
          <a:srcRect t="1357"/>
          <a:stretch/>
        </p:blipFill>
        <p:spPr>
          <a:xfrm>
            <a:off x="0" y="2151528"/>
            <a:ext cx="9144000" cy="4563039"/>
          </a:xfrm>
          <a:prstGeom prst="rect">
            <a:avLst/>
          </a:prstGeom>
        </p:spPr>
      </p:pic>
    </p:spTree>
    <p:extLst>
      <p:ext uri="{BB962C8B-B14F-4D97-AF65-F5344CB8AC3E}">
        <p14:creationId xmlns:p14="http://schemas.microsoft.com/office/powerpoint/2010/main" val="42015449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Outline</a:t>
            </a:r>
            <a:endParaRPr lang="en-US" dirty="0"/>
          </a:p>
        </p:txBody>
      </p:sp>
      <p:sp>
        <p:nvSpPr>
          <p:cNvPr id="7" name="Content Placeholder 6"/>
          <p:cNvSpPr>
            <a:spLocks noGrp="1"/>
          </p:cNvSpPr>
          <p:nvPr>
            <p:ph idx="1"/>
          </p:nvPr>
        </p:nvSpPr>
        <p:spPr>
          <a:xfrm>
            <a:off x="457199" y="1898073"/>
            <a:ext cx="6508377" cy="4228090"/>
          </a:xfrm>
        </p:spPr>
        <p:txBody>
          <a:bodyPr>
            <a:noAutofit/>
          </a:bodyPr>
          <a:lstStyle/>
          <a:p>
            <a:r>
              <a:rPr lang="en-US" sz="3200" dirty="0" smtClean="0"/>
              <a:t>Background</a:t>
            </a:r>
          </a:p>
          <a:p>
            <a:r>
              <a:rPr lang="en-US" sz="3200" dirty="0" smtClean="0">
                <a:solidFill>
                  <a:srgbClr val="4BACC6"/>
                </a:solidFill>
              </a:rPr>
              <a:t>Methods</a:t>
            </a:r>
          </a:p>
          <a:p>
            <a:pPr lvl="1"/>
            <a:r>
              <a:rPr lang="en-US" sz="2800" dirty="0" smtClean="0">
                <a:solidFill>
                  <a:srgbClr val="4BACC6"/>
                </a:solidFill>
              </a:rPr>
              <a:t>Data Sources</a:t>
            </a:r>
          </a:p>
          <a:p>
            <a:pPr lvl="1"/>
            <a:r>
              <a:rPr lang="en-US" sz="2800" dirty="0" smtClean="0">
                <a:solidFill>
                  <a:srgbClr val="4BACC6"/>
                </a:solidFill>
              </a:rPr>
              <a:t>Variable Definitions</a:t>
            </a:r>
          </a:p>
          <a:p>
            <a:pPr lvl="1"/>
            <a:r>
              <a:rPr lang="en-US" sz="2800" dirty="0" smtClean="0">
                <a:solidFill>
                  <a:srgbClr val="4BACC6"/>
                </a:solidFill>
              </a:rPr>
              <a:t>Model </a:t>
            </a:r>
          </a:p>
          <a:p>
            <a:r>
              <a:rPr lang="en-US" sz="3200" dirty="0" smtClean="0">
                <a:solidFill>
                  <a:srgbClr val="4BACC6"/>
                </a:solidFill>
              </a:rPr>
              <a:t>Results</a:t>
            </a:r>
          </a:p>
          <a:p>
            <a:r>
              <a:rPr lang="en-US" sz="3200" dirty="0" smtClean="0">
                <a:solidFill>
                  <a:srgbClr val="4BACC6"/>
                </a:solidFill>
              </a:rPr>
              <a:t>Conclusions</a:t>
            </a:r>
            <a:endParaRPr lang="en-US" sz="3200" dirty="0">
              <a:solidFill>
                <a:srgbClr val="4BACC6"/>
              </a:solidFill>
            </a:endParaRPr>
          </a:p>
        </p:txBody>
      </p:sp>
      <p:grpSp>
        <p:nvGrpSpPr>
          <p:cNvPr id="4" name="Group 3"/>
          <p:cNvGrpSpPr>
            <a:grpSpLocks noChangeAspect="1"/>
          </p:cNvGrpSpPr>
          <p:nvPr/>
        </p:nvGrpSpPr>
        <p:grpSpPr>
          <a:xfrm>
            <a:off x="7237258" y="2022767"/>
            <a:ext cx="1524438" cy="4601316"/>
            <a:chOff x="878021" y="386320"/>
            <a:chExt cx="1867003" cy="5635304"/>
          </a:xfrm>
        </p:grpSpPr>
        <p:grpSp>
          <p:nvGrpSpPr>
            <p:cNvPr id="5" name="Group 4"/>
            <p:cNvGrpSpPr/>
            <p:nvPr/>
          </p:nvGrpSpPr>
          <p:grpSpPr>
            <a:xfrm>
              <a:off x="878021" y="386320"/>
              <a:ext cx="1867003" cy="5635304"/>
              <a:chOff x="834478" y="364548"/>
              <a:chExt cx="1867003" cy="5635304"/>
            </a:xfrm>
          </p:grpSpPr>
          <p:sp>
            <p:nvSpPr>
              <p:cNvPr id="8" name="Oval 7"/>
              <p:cNvSpPr/>
              <p:nvPr/>
            </p:nvSpPr>
            <p:spPr>
              <a:xfrm rot="5400000" flipV="1">
                <a:off x="907855" y="2311266"/>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9" name="Picture 8"/>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834478" y="2288261"/>
                <a:ext cx="1867003" cy="1867003"/>
              </a:xfrm>
              <a:prstGeom prst="rect">
                <a:avLst/>
              </a:prstGeom>
            </p:spPr>
          </p:pic>
          <p:sp>
            <p:nvSpPr>
              <p:cNvPr id="10" name="Oval 9"/>
              <p:cNvSpPr/>
              <p:nvPr/>
            </p:nvSpPr>
            <p:spPr>
              <a:xfrm rot="5400000" flipV="1">
                <a:off x="907855" y="365138"/>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sp>
            <p:nvSpPr>
              <p:cNvPr id="11" name="Oval 10"/>
              <p:cNvSpPr/>
              <p:nvPr/>
            </p:nvSpPr>
            <p:spPr>
              <a:xfrm rot="5400000" flipV="1">
                <a:off x="907855" y="4280191"/>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2" name="Picture 11"/>
              <p:cNvPicPr>
                <a:picLocks noChangeAspect="1"/>
              </p:cNvPicPr>
              <p:nvPr/>
            </p:nvPicPr>
            <p:blipFill>
              <a:blip r:embed="rId5"/>
              <a:stretch>
                <a:fillRect/>
              </a:stretch>
            </p:blipFill>
            <p:spPr>
              <a:xfrm>
                <a:off x="1043214" y="947104"/>
                <a:ext cx="1449532" cy="555140"/>
              </a:xfrm>
              <a:prstGeom prst="rect">
                <a:avLst/>
              </a:prstGeom>
            </p:spPr>
          </p:pic>
        </p:grpSp>
        <p:pic>
          <p:nvPicPr>
            <p:cNvPr id="6" name="Picture 5"/>
            <p:cNvPicPr>
              <a:picLocks noChangeAspect="1"/>
            </p:cNvPicPr>
            <p:nvPr/>
          </p:nvPicPr>
          <p:blipFill>
            <a:blip r:embed="rId6"/>
            <a:stretch>
              <a:fillRect/>
            </a:stretch>
          </p:blipFill>
          <p:spPr>
            <a:xfrm>
              <a:off x="1151140" y="4859081"/>
              <a:ext cx="1320764" cy="604836"/>
            </a:xfrm>
            <a:prstGeom prst="rect">
              <a:avLst/>
            </a:prstGeom>
          </p:spPr>
        </p:pic>
      </p:grpSp>
    </p:spTree>
    <p:extLst>
      <p:ext uri="{BB962C8B-B14F-4D97-AF65-F5344CB8AC3E}">
        <p14:creationId xmlns:p14="http://schemas.microsoft.com/office/powerpoint/2010/main" val="17209679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989793828"/>
              </p:ext>
            </p:extLst>
          </p:nvPr>
        </p:nvGraphicFramePr>
        <p:xfrm>
          <a:off x="256004" y="568077"/>
          <a:ext cx="4235417" cy="6278580"/>
        </p:xfrm>
        <a:graphic>
          <a:graphicData uri="http://schemas.openxmlformats.org/drawingml/2006/table">
            <a:tbl>
              <a:tblPr firstRow="1" bandRow="1">
                <a:tableStyleId>{5C22544A-7EE6-4342-B048-85BDC9FD1C3A}</a:tableStyleId>
              </a:tblPr>
              <a:tblGrid>
                <a:gridCol w="1490586"/>
                <a:gridCol w="1059466"/>
                <a:gridCol w="1685365"/>
              </a:tblGrid>
              <a:tr h="561137">
                <a:tc>
                  <a:txBody>
                    <a:bodyPr/>
                    <a:lstStyle/>
                    <a:p>
                      <a:r>
                        <a:rPr lang="en-US" sz="1600" dirty="0" smtClean="0">
                          <a:latin typeface="Century Gothic" charset="0"/>
                          <a:ea typeface="Century Gothic" charset="0"/>
                          <a:cs typeface="Century Gothic" charset="0"/>
                        </a:rPr>
                        <a:t>Make/Model</a:t>
                      </a:r>
                      <a:endParaRPr lang="en-US" sz="1600" dirty="0">
                        <a:latin typeface="Century Gothic" charset="0"/>
                        <a:ea typeface="Century Gothic" charset="0"/>
                        <a:cs typeface="Century Gothic"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Century Gothic" charset="0"/>
                          <a:ea typeface="Century Gothic" charset="0"/>
                          <a:cs typeface="Century Gothic" charset="0"/>
                        </a:rPr>
                        <a:t>Rating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Century Gothic" charset="0"/>
                          <a:ea typeface="Century Gothic" charset="0"/>
                          <a:cs typeface="Century Gothic" charset="0"/>
                        </a:rPr>
                        <a:t>Weighted </a:t>
                      </a:r>
                      <a:r>
                        <a:rPr lang="en-US" sz="1600" dirty="0" err="1" smtClean="0">
                          <a:latin typeface="Century Gothic" charset="0"/>
                          <a:ea typeface="Century Gothic" charset="0"/>
                          <a:cs typeface="Century Gothic" charset="0"/>
                        </a:rPr>
                        <a:t>freq</a:t>
                      </a:r>
                      <a:r>
                        <a:rPr lang="en-US" sz="1600" dirty="0" smtClean="0">
                          <a:latin typeface="Century Gothic" charset="0"/>
                          <a:ea typeface="Century Gothic" charset="0"/>
                          <a:cs typeface="Century Gothic" charset="0"/>
                        </a:rPr>
                        <a:t> of injury (%)</a:t>
                      </a:r>
                    </a:p>
                  </a:txBody>
                  <a:tcPr/>
                </a:tc>
              </a:tr>
              <a:tr h="507803">
                <a:tc>
                  <a:txBody>
                    <a:bodyPr/>
                    <a:lstStyle/>
                    <a:p>
                      <a:pPr algn="l" fontAlgn="b"/>
                      <a:r>
                        <a:rPr lang="en-US" sz="1600" b="0" i="0" u="none" strike="noStrike" dirty="0" smtClean="0">
                          <a:solidFill>
                            <a:srgbClr val="000000"/>
                          </a:solidFill>
                          <a:effectLst/>
                          <a:latin typeface="Century Gothic" charset="0"/>
                          <a:ea typeface="Century Gothic" charset="0"/>
                          <a:cs typeface="Century Gothic" charset="0"/>
                        </a:rPr>
                        <a:t>Mitsubishi Outlander</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hr-HR" sz="1600" b="0" i="0" u="none" strike="noStrike" dirty="0" smtClean="0">
                          <a:solidFill>
                            <a:srgbClr val="000000"/>
                          </a:solidFill>
                          <a:effectLst/>
                          <a:latin typeface="Century Gothic" charset="0"/>
                          <a:ea typeface="Century Gothic" charset="0"/>
                          <a:cs typeface="Century Gothic" charset="0"/>
                        </a:rPr>
                        <a:t>4/5-stars</a:t>
                      </a:r>
                      <a:endParaRPr lang="hr-HR"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hr-HR" sz="1600" b="0" i="0" u="none" strike="noStrike" dirty="0" smtClean="0">
                          <a:solidFill>
                            <a:srgbClr val="000000"/>
                          </a:solidFill>
                          <a:effectLst/>
                          <a:latin typeface="Century Gothic" charset="0"/>
                          <a:ea typeface="Century Gothic" charset="0"/>
                          <a:cs typeface="Century Gothic" charset="0"/>
                        </a:rPr>
                        <a:t>794.2 (31.3%)</a:t>
                      </a:r>
                      <a:endParaRPr lang="hr-HR"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r>
              <a:tr h="632089">
                <a:tc>
                  <a:txBody>
                    <a:bodyPr/>
                    <a:lstStyle/>
                    <a:p>
                      <a:pPr algn="l" fontAlgn="b"/>
                      <a:r>
                        <a:rPr lang="en-US" sz="1600" b="0" i="0" u="none" strike="noStrike" dirty="0" smtClean="0">
                          <a:solidFill>
                            <a:srgbClr val="000000"/>
                          </a:solidFill>
                          <a:effectLst/>
                          <a:latin typeface="Century Gothic" charset="0"/>
                          <a:ea typeface="Century Gothic" charset="0"/>
                          <a:cs typeface="Century Gothic" charset="0"/>
                        </a:rPr>
                        <a:t>Mitsubishi Lancer</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hr-HR" sz="1600" b="0" i="0" u="none" strike="noStrike" dirty="0" smtClean="0">
                          <a:solidFill>
                            <a:srgbClr val="000000"/>
                          </a:solidFill>
                          <a:effectLst/>
                          <a:latin typeface="Century Gothic" charset="0"/>
                          <a:ea typeface="Century Gothic" charset="0"/>
                          <a:cs typeface="Century Gothic" charset="0"/>
                        </a:rPr>
                        <a:t>4-stars</a:t>
                      </a:r>
                      <a:endParaRPr lang="hr-HR"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hr-HR" sz="1600" b="0" i="0" u="none" strike="noStrike" dirty="0" smtClean="0">
                          <a:solidFill>
                            <a:srgbClr val="000000"/>
                          </a:solidFill>
                          <a:effectLst/>
                          <a:latin typeface="Century Gothic" charset="0"/>
                          <a:ea typeface="Century Gothic" charset="0"/>
                          <a:cs typeface="Century Gothic" charset="0"/>
                        </a:rPr>
                        <a:t> 893.0</a:t>
                      </a:r>
                      <a:r>
                        <a:rPr lang="hr-HR" sz="1600" b="0" i="0" u="none" strike="noStrike" baseline="0" dirty="0" smtClean="0">
                          <a:solidFill>
                            <a:srgbClr val="000000"/>
                          </a:solidFill>
                          <a:effectLst/>
                          <a:latin typeface="Century Gothic" charset="0"/>
                          <a:ea typeface="Century Gothic" charset="0"/>
                          <a:cs typeface="Century Gothic" charset="0"/>
                        </a:rPr>
                        <a:t> </a:t>
                      </a:r>
                      <a:r>
                        <a:rPr lang="hr-HR" sz="1600" b="0" i="0" u="none" strike="noStrike" dirty="0" smtClean="0">
                          <a:solidFill>
                            <a:srgbClr val="000000"/>
                          </a:solidFill>
                          <a:effectLst/>
                          <a:latin typeface="Century Gothic" charset="0"/>
                          <a:ea typeface="Century Gothic" charset="0"/>
                          <a:cs typeface="Century Gothic" charset="0"/>
                        </a:rPr>
                        <a:t>(28.3%)</a:t>
                      </a:r>
                      <a:endParaRPr lang="hr-HR"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r>
              <a:tr h="507803">
                <a:tc>
                  <a:txBody>
                    <a:bodyPr/>
                    <a:lstStyle/>
                    <a:p>
                      <a:pPr algn="l" fontAlgn="b"/>
                      <a:r>
                        <a:rPr lang="en-US" sz="1600" b="0" i="0" u="none" strike="noStrike" dirty="0" smtClean="0">
                          <a:solidFill>
                            <a:srgbClr val="000000"/>
                          </a:solidFill>
                          <a:effectLst/>
                          <a:latin typeface="Century Gothic" charset="0"/>
                          <a:ea typeface="Century Gothic" charset="0"/>
                          <a:cs typeface="Century Gothic" charset="0"/>
                        </a:rPr>
                        <a:t>Kia </a:t>
                      </a:r>
                      <a:r>
                        <a:rPr lang="en-US" sz="1600" b="0" i="0" u="none" strike="noStrike" dirty="0" err="1" smtClean="0">
                          <a:solidFill>
                            <a:srgbClr val="000000"/>
                          </a:solidFill>
                          <a:effectLst/>
                          <a:latin typeface="Century Gothic" charset="0"/>
                          <a:ea typeface="Century Gothic" charset="0"/>
                          <a:cs typeface="Century Gothic" charset="0"/>
                        </a:rPr>
                        <a:t>Sportage</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hr-HR" sz="1600" b="0" i="0" u="none" strike="noStrike" dirty="0" smtClean="0">
                          <a:solidFill>
                            <a:srgbClr val="000000"/>
                          </a:solidFill>
                          <a:effectLst/>
                          <a:latin typeface="Century Gothic" charset="0"/>
                          <a:ea typeface="Century Gothic" charset="0"/>
                          <a:cs typeface="Century Gothic" charset="0"/>
                        </a:rPr>
                        <a:t>4-stars </a:t>
                      </a:r>
                      <a:endParaRPr lang="hr-HR"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hr-HR" sz="1600" b="0" i="0" u="none" strike="noStrike" dirty="0" smtClean="0">
                          <a:solidFill>
                            <a:srgbClr val="000000"/>
                          </a:solidFill>
                          <a:effectLst/>
                          <a:latin typeface="Century Gothic" charset="0"/>
                          <a:ea typeface="Century Gothic" charset="0"/>
                          <a:cs typeface="Century Gothic" charset="0"/>
                        </a:rPr>
                        <a:t> 2419.6 </a:t>
                      </a:r>
                      <a:r>
                        <a:rPr lang="hr-HR" sz="1600" b="0" i="0" u="none" strike="noStrike" baseline="0" dirty="0" smtClean="0">
                          <a:solidFill>
                            <a:srgbClr val="000000"/>
                          </a:solidFill>
                          <a:effectLst/>
                          <a:latin typeface="Century Gothic" charset="0"/>
                          <a:ea typeface="Century Gothic" charset="0"/>
                          <a:cs typeface="Century Gothic" charset="0"/>
                        </a:rPr>
                        <a:t>(</a:t>
                      </a:r>
                      <a:r>
                        <a:rPr lang="hr-HR" sz="1600" b="0" i="0" u="none" strike="noStrike" dirty="0" smtClean="0">
                          <a:solidFill>
                            <a:srgbClr val="000000"/>
                          </a:solidFill>
                          <a:effectLst/>
                          <a:latin typeface="Century Gothic" charset="0"/>
                          <a:ea typeface="Century Gothic" charset="0"/>
                          <a:cs typeface="Century Gothic" charset="0"/>
                        </a:rPr>
                        <a:t>26.6%)</a:t>
                      </a:r>
                      <a:endParaRPr lang="hr-HR"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r>
              <a:tr h="632089">
                <a:tc>
                  <a:txBody>
                    <a:bodyPr/>
                    <a:lstStyle/>
                    <a:p>
                      <a:pPr algn="l" fontAlgn="b"/>
                      <a:r>
                        <a:rPr lang="en-US" sz="1600" b="0" i="0" u="none" strike="noStrike" dirty="0" smtClean="0">
                          <a:solidFill>
                            <a:srgbClr val="000000"/>
                          </a:solidFill>
                          <a:effectLst/>
                          <a:latin typeface="Century Gothic" charset="0"/>
                          <a:ea typeface="Century Gothic" charset="0"/>
                          <a:cs typeface="Century Gothic" charset="0"/>
                        </a:rPr>
                        <a:t>Dodge Caliber</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hr-HR" sz="1600" b="0" i="0" u="none" strike="noStrike" dirty="0" smtClean="0">
                          <a:solidFill>
                            <a:srgbClr val="000000"/>
                          </a:solidFill>
                          <a:effectLst/>
                          <a:latin typeface="Century Gothic" charset="0"/>
                          <a:ea typeface="Century Gothic" charset="0"/>
                          <a:cs typeface="Century Gothic" charset="0"/>
                        </a:rPr>
                        <a:t>3-stars</a:t>
                      </a:r>
                      <a:endParaRPr lang="hr-HR"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hr-HR" sz="1600" b="0" i="0" u="none" strike="noStrike" dirty="0" smtClean="0">
                          <a:solidFill>
                            <a:srgbClr val="000000"/>
                          </a:solidFill>
                          <a:effectLst/>
                          <a:latin typeface="Century Gothic" charset="0"/>
                          <a:ea typeface="Century Gothic" charset="0"/>
                          <a:cs typeface="Century Gothic" charset="0"/>
                        </a:rPr>
                        <a:t> 1910.5 </a:t>
                      </a:r>
                      <a:r>
                        <a:rPr lang="hr-HR" sz="1600" b="0" i="0" u="none" strike="noStrike" baseline="0" dirty="0" smtClean="0">
                          <a:solidFill>
                            <a:srgbClr val="000000"/>
                          </a:solidFill>
                          <a:effectLst/>
                          <a:latin typeface="Century Gothic" charset="0"/>
                          <a:ea typeface="Century Gothic" charset="0"/>
                          <a:cs typeface="Century Gothic" charset="0"/>
                        </a:rPr>
                        <a:t>(</a:t>
                      </a:r>
                      <a:r>
                        <a:rPr lang="hr-HR" sz="1600" b="0" i="0" u="none" strike="noStrike" dirty="0" smtClean="0">
                          <a:solidFill>
                            <a:srgbClr val="000000"/>
                          </a:solidFill>
                          <a:effectLst/>
                          <a:latin typeface="Century Gothic" charset="0"/>
                          <a:ea typeface="Century Gothic" charset="0"/>
                          <a:cs typeface="Century Gothic" charset="0"/>
                        </a:rPr>
                        <a:t>26.6%)</a:t>
                      </a:r>
                      <a:endParaRPr lang="hr-HR"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r>
              <a:tr h="507803">
                <a:tc>
                  <a:txBody>
                    <a:bodyPr/>
                    <a:lstStyle/>
                    <a:p>
                      <a:pPr algn="l" fontAlgn="b"/>
                      <a:r>
                        <a:rPr lang="en-US" sz="1600" b="0" i="0" u="none" strike="noStrike" dirty="0" smtClean="0">
                          <a:solidFill>
                            <a:srgbClr val="000000"/>
                          </a:solidFill>
                          <a:effectLst/>
                          <a:latin typeface="Century Gothic" charset="0"/>
                          <a:ea typeface="Century Gothic" charset="0"/>
                          <a:cs typeface="Century Gothic" charset="0"/>
                        </a:rPr>
                        <a:t>Nissan Leaf</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hr-HR" sz="1600" b="0" i="0" u="none" strike="noStrike" dirty="0" smtClean="0">
                          <a:solidFill>
                            <a:srgbClr val="000000"/>
                          </a:solidFill>
                          <a:effectLst/>
                          <a:latin typeface="Century Gothic" charset="0"/>
                          <a:ea typeface="Century Gothic" charset="0"/>
                          <a:cs typeface="Century Gothic" charset="0"/>
                        </a:rPr>
                        <a:t>4/5-stars</a:t>
                      </a:r>
                      <a:endParaRPr lang="hr-HR"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hr-HR" sz="1600" b="0" i="0" u="none" strike="noStrike" dirty="0" smtClean="0">
                          <a:solidFill>
                            <a:srgbClr val="000000"/>
                          </a:solidFill>
                          <a:effectLst/>
                          <a:latin typeface="Century Gothic" charset="0"/>
                          <a:ea typeface="Century Gothic" charset="0"/>
                          <a:cs typeface="Century Gothic" charset="0"/>
                        </a:rPr>
                        <a:t>398.6</a:t>
                      </a:r>
                      <a:r>
                        <a:rPr lang="hr-HR" sz="1600" b="0" i="0" u="none" strike="noStrike" baseline="0" dirty="0" smtClean="0">
                          <a:solidFill>
                            <a:srgbClr val="000000"/>
                          </a:solidFill>
                          <a:effectLst/>
                          <a:latin typeface="Century Gothic" charset="0"/>
                          <a:ea typeface="Century Gothic" charset="0"/>
                          <a:cs typeface="Century Gothic" charset="0"/>
                        </a:rPr>
                        <a:t> </a:t>
                      </a:r>
                      <a:r>
                        <a:rPr lang="hr-HR" sz="1600" b="0" i="0" u="none" strike="noStrike" dirty="0" smtClean="0">
                          <a:solidFill>
                            <a:srgbClr val="000000"/>
                          </a:solidFill>
                          <a:effectLst/>
                          <a:latin typeface="Century Gothic" charset="0"/>
                          <a:ea typeface="Century Gothic" charset="0"/>
                          <a:cs typeface="Century Gothic" charset="0"/>
                        </a:rPr>
                        <a:t>(24.2%)</a:t>
                      </a:r>
                      <a:endParaRPr lang="hr-HR"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r>
              <a:tr h="507803">
                <a:tc>
                  <a:txBody>
                    <a:bodyPr/>
                    <a:lstStyle/>
                    <a:p>
                      <a:pPr algn="l" fontAlgn="b"/>
                      <a:r>
                        <a:rPr lang="en-US" sz="1600" b="0" i="0" u="none" strike="noStrike" dirty="0" smtClean="0">
                          <a:solidFill>
                            <a:srgbClr val="000000"/>
                          </a:solidFill>
                          <a:effectLst/>
                          <a:latin typeface="Century Gothic" charset="0"/>
                          <a:ea typeface="Century Gothic" charset="0"/>
                          <a:cs typeface="Century Gothic" charset="0"/>
                        </a:rPr>
                        <a:t>Nissan Juke</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hr-HR" sz="1600" b="0" i="0" u="none" strike="noStrike" dirty="0" smtClean="0">
                          <a:solidFill>
                            <a:srgbClr val="000000"/>
                          </a:solidFill>
                          <a:effectLst/>
                          <a:latin typeface="Century Gothic" charset="0"/>
                          <a:ea typeface="Century Gothic" charset="0"/>
                          <a:cs typeface="Century Gothic" charset="0"/>
                        </a:rPr>
                        <a:t>4-stars</a:t>
                      </a:r>
                      <a:endParaRPr lang="hr-HR"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hr-HR" sz="1600" b="0" i="0" u="none" strike="noStrike" dirty="0" smtClean="0">
                          <a:solidFill>
                            <a:srgbClr val="000000"/>
                          </a:solidFill>
                          <a:effectLst/>
                          <a:latin typeface="Century Gothic" charset="0"/>
                          <a:ea typeface="Century Gothic" charset="0"/>
                          <a:cs typeface="Century Gothic" charset="0"/>
                        </a:rPr>
                        <a:t>1637.2 (23.8%)</a:t>
                      </a:r>
                      <a:endParaRPr lang="hr-HR"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r>
              <a:tr h="507803">
                <a:tc>
                  <a:txBody>
                    <a:bodyPr/>
                    <a:lstStyle/>
                    <a:p>
                      <a:pPr algn="l" fontAlgn="b"/>
                      <a:r>
                        <a:rPr lang="en-US" sz="1600" b="0" i="0" u="none" strike="noStrike" dirty="0" smtClean="0">
                          <a:solidFill>
                            <a:srgbClr val="000000"/>
                          </a:solidFill>
                          <a:effectLst/>
                          <a:latin typeface="Century Gothic" charset="0"/>
                          <a:ea typeface="Century Gothic" charset="0"/>
                          <a:cs typeface="Century Gothic" charset="0"/>
                        </a:rPr>
                        <a:t>Mazda6</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hr-HR" sz="1600" b="0" i="0" u="none" strike="noStrike" dirty="0" smtClean="0">
                          <a:solidFill>
                            <a:srgbClr val="000000"/>
                          </a:solidFill>
                          <a:effectLst/>
                          <a:latin typeface="Century Gothic" charset="0"/>
                          <a:ea typeface="Century Gothic" charset="0"/>
                          <a:cs typeface="Century Gothic" charset="0"/>
                        </a:rPr>
                        <a:t>4/5-stars</a:t>
                      </a:r>
                      <a:endParaRPr lang="hr-HR"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hr-HR" sz="1600" b="0" i="0" u="none" strike="noStrike" dirty="0" smtClean="0">
                          <a:solidFill>
                            <a:srgbClr val="000000"/>
                          </a:solidFill>
                          <a:effectLst/>
                          <a:latin typeface="Century Gothic" charset="0"/>
                          <a:ea typeface="Century Gothic" charset="0"/>
                          <a:cs typeface="Century Gothic" charset="0"/>
                        </a:rPr>
                        <a:t>2438.9</a:t>
                      </a:r>
                      <a:r>
                        <a:rPr lang="hr-HR" sz="1600" b="0" i="0" u="none" strike="noStrike" baseline="0" dirty="0" smtClean="0">
                          <a:solidFill>
                            <a:srgbClr val="000000"/>
                          </a:solidFill>
                          <a:effectLst/>
                          <a:latin typeface="Century Gothic" charset="0"/>
                          <a:ea typeface="Century Gothic" charset="0"/>
                          <a:cs typeface="Century Gothic" charset="0"/>
                        </a:rPr>
                        <a:t> </a:t>
                      </a:r>
                      <a:r>
                        <a:rPr lang="hr-HR" sz="1600" b="0" i="0" u="none" strike="noStrike" dirty="0" smtClean="0">
                          <a:solidFill>
                            <a:srgbClr val="000000"/>
                          </a:solidFill>
                          <a:effectLst/>
                          <a:latin typeface="Century Gothic" charset="0"/>
                          <a:ea typeface="Century Gothic" charset="0"/>
                          <a:cs typeface="Century Gothic" charset="0"/>
                        </a:rPr>
                        <a:t>(20.7%)</a:t>
                      </a:r>
                      <a:endParaRPr lang="hr-HR"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r>
              <a:tr h="632089">
                <a:tc>
                  <a:txBody>
                    <a:bodyPr/>
                    <a:lstStyle/>
                    <a:p>
                      <a:pPr algn="l" fontAlgn="b"/>
                      <a:r>
                        <a:rPr lang="en-US" sz="1600" b="0" i="0" u="none" strike="noStrike" dirty="0" smtClean="0">
                          <a:solidFill>
                            <a:srgbClr val="000000"/>
                          </a:solidFill>
                          <a:effectLst/>
                          <a:latin typeface="Century Gothic" charset="0"/>
                          <a:ea typeface="Century Gothic" charset="0"/>
                          <a:cs typeface="Century Gothic" charset="0"/>
                        </a:rPr>
                        <a:t>Volkswagen Passat</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hr-HR" sz="1600" b="0" i="0" u="none" strike="noStrike" dirty="0" smtClean="0">
                          <a:solidFill>
                            <a:srgbClr val="000000"/>
                          </a:solidFill>
                          <a:effectLst/>
                          <a:latin typeface="Century Gothic" charset="0"/>
                          <a:ea typeface="Century Gothic" charset="0"/>
                          <a:cs typeface="Century Gothic" charset="0"/>
                        </a:rPr>
                        <a:t>5-stars</a:t>
                      </a:r>
                      <a:endParaRPr lang="hr-HR"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hr-HR" sz="1600" b="0" i="0" u="none" strike="noStrike" dirty="0" smtClean="0">
                          <a:solidFill>
                            <a:srgbClr val="000000"/>
                          </a:solidFill>
                          <a:effectLst/>
                          <a:latin typeface="Century Gothic" charset="0"/>
                          <a:ea typeface="Century Gothic" charset="0"/>
                          <a:cs typeface="Century Gothic" charset="0"/>
                        </a:rPr>
                        <a:t>3154.0</a:t>
                      </a:r>
                      <a:r>
                        <a:rPr lang="hr-HR" sz="1600" b="0" i="0" u="none" strike="noStrike" baseline="0" dirty="0" smtClean="0">
                          <a:solidFill>
                            <a:srgbClr val="000000"/>
                          </a:solidFill>
                          <a:effectLst/>
                          <a:latin typeface="Century Gothic" charset="0"/>
                          <a:ea typeface="Century Gothic" charset="0"/>
                          <a:cs typeface="Century Gothic" charset="0"/>
                        </a:rPr>
                        <a:t> </a:t>
                      </a:r>
                      <a:r>
                        <a:rPr lang="hr-HR" sz="1600" b="0" i="0" u="none" strike="noStrike" dirty="0" smtClean="0">
                          <a:solidFill>
                            <a:srgbClr val="000000"/>
                          </a:solidFill>
                          <a:effectLst/>
                          <a:latin typeface="Century Gothic" charset="0"/>
                          <a:ea typeface="Century Gothic" charset="0"/>
                          <a:cs typeface="Century Gothic" charset="0"/>
                        </a:rPr>
                        <a:t>(19.1%)</a:t>
                      </a:r>
                      <a:endParaRPr lang="hr-HR"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r>
              <a:tr h="632089">
                <a:tc>
                  <a:txBody>
                    <a:bodyPr/>
                    <a:lstStyle/>
                    <a:p>
                      <a:pPr algn="l" fontAlgn="b"/>
                      <a:r>
                        <a:rPr lang="en-US" sz="1600" b="0" i="0" u="none" strike="noStrike" dirty="0" smtClean="0">
                          <a:solidFill>
                            <a:srgbClr val="000000"/>
                          </a:solidFill>
                          <a:effectLst/>
                          <a:latin typeface="Century Gothic" charset="0"/>
                          <a:ea typeface="Century Gothic" charset="0"/>
                          <a:cs typeface="Century Gothic" charset="0"/>
                        </a:rPr>
                        <a:t>Nissan Altima</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hr-HR" sz="1600" b="0" i="0" u="none" strike="noStrike" dirty="0" smtClean="0">
                          <a:solidFill>
                            <a:srgbClr val="000000"/>
                          </a:solidFill>
                          <a:effectLst/>
                          <a:latin typeface="Century Gothic" charset="0"/>
                          <a:ea typeface="Century Gothic" charset="0"/>
                          <a:cs typeface="Century Gothic" charset="0"/>
                        </a:rPr>
                        <a:t>4/5-stars</a:t>
                      </a:r>
                      <a:endParaRPr lang="hr-HR"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hr-HR" sz="1600" b="0" i="0" u="none" strike="noStrike" dirty="0" smtClean="0">
                          <a:solidFill>
                            <a:srgbClr val="000000"/>
                          </a:solidFill>
                          <a:effectLst/>
                          <a:latin typeface="Century Gothic" charset="0"/>
                          <a:ea typeface="Century Gothic" charset="0"/>
                          <a:cs typeface="Century Gothic" charset="0"/>
                        </a:rPr>
                        <a:t>16,733.3 (18.6%)</a:t>
                      </a:r>
                      <a:endParaRPr lang="hr-HR"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r>
              <a:tr h="632089">
                <a:tc>
                  <a:txBody>
                    <a:bodyPr/>
                    <a:lstStyle/>
                    <a:p>
                      <a:pPr algn="l" fontAlgn="b"/>
                      <a:r>
                        <a:rPr lang="en-US" sz="1600" b="0" i="0" u="none" strike="noStrike" dirty="0" smtClean="0">
                          <a:solidFill>
                            <a:srgbClr val="000000"/>
                          </a:solidFill>
                          <a:effectLst/>
                          <a:latin typeface="Century Gothic" charset="0"/>
                          <a:ea typeface="Century Gothic" charset="0"/>
                          <a:cs typeface="Century Gothic" charset="0"/>
                        </a:rPr>
                        <a:t>Chevrolet </a:t>
                      </a:r>
                      <a:r>
                        <a:rPr lang="en-US" sz="1600" b="0" i="0" u="none" strike="noStrike" dirty="0" err="1" smtClean="0">
                          <a:solidFill>
                            <a:srgbClr val="000000"/>
                          </a:solidFill>
                          <a:effectLst/>
                          <a:latin typeface="Century Gothic" charset="0"/>
                          <a:ea typeface="Century Gothic" charset="0"/>
                          <a:cs typeface="Century Gothic" charset="0"/>
                        </a:rPr>
                        <a:t>Cruze</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hr-HR" sz="1600" b="0" i="0" u="none" strike="noStrike" dirty="0" smtClean="0">
                          <a:solidFill>
                            <a:srgbClr val="000000"/>
                          </a:solidFill>
                          <a:effectLst/>
                          <a:latin typeface="Century Gothic" charset="0"/>
                          <a:ea typeface="Century Gothic" charset="0"/>
                          <a:cs typeface="Century Gothic" charset="0"/>
                        </a:rPr>
                        <a:t>5-stars</a:t>
                      </a:r>
                      <a:endParaRPr lang="hr-HR"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hr-HR" sz="1600" b="0" i="0" u="none" strike="noStrike" dirty="0" smtClean="0">
                          <a:solidFill>
                            <a:srgbClr val="000000"/>
                          </a:solidFill>
                          <a:effectLst/>
                          <a:latin typeface="Century Gothic" charset="0"/>
                          <a:ea typeface="Century Gothic" charset="0"/>
                          <a:cs typeface="Century Gothic" charset="0"/>
                        </a:rPr>
                        <a:t>17,182.2 (17.7%)</a:t>
                      </a:r>
                      <a:endParaRPr lang="hr-HR"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090123962"/>
              </p:ext>
            </p:extLst>
          </p:nvPr>
        </p:nvGraphicFramePr>
        <p:xfrm>
          <a:off x="4950146" y="573741"/>
          <a:ext cx="4030859" cy="6278582"/>
        </p:xfrm>
        <a:graphic>
          <a:graphicData uri="http://schemas.openxmlformats.org/drawingml/2006/table">
            <a:tbl>
              <a:tblPr firstRow="1" bandRow="1">
                <a:tableStyleId>{5C22544A-7EE6-4342-B048-85BDC9FD1C3A}</a:tableStyleId>
              </a:tblPr>
              <a:tblGrid>
                <a:gridCol w="1504442"/>
                <a:gridCol w="932330"/>
                <a:gridCol w="1594087"/>
              </a:tblGrid>
              <a:tr h="619758">
                <a:tc>
                  <a:txBody>
                    <a:bodyPr/>
                    <a:lstStyle/>
                    <a:p>
                      <a:r>
                        <a:rPr lang="en-US" sz="1600" dirty="0" smtClean="0">
                          <a:latin typeface="Century Gothic" charset="0"/>
                          <a:ea typeface="Century Gothic" charset="0"/>
                          <a:cs typeface="Century Gothic" charset="0"/>
                        </a:rPr>
                        <a:t>Make/Model</a:t>
                      </a:r>
                      <a:endParaRPr lang="en-US" sz="1600" dirty="0">
                        <a:latin typeface="Century Gothic" charset="0"/>
                        <a:ea typeface="Century Gothic" charset="0"/>
                        <a:cs typeface="Century Gothic" charset="0"/>
                      </a:endParaRPr>
                    </a:p>
                  </a:txBody>
                  <a:tcPr/>
                </a:tc>
                <a:tc>
                  <a:txBody>
                    <a:bodyPr/>
                    <a:lstStyle/>
                    <a:p>
                      <a:r>
                        <a:rPr lang="en-US" sz="1600" dirty="0" smtClean="0">
                          <a:latin typeface="Century Gothic" charset="0"/>
                          <a:ea typeface="Century Gothic" charset="0"/>
                          <a:cs typeface="Century Gothic" charset="0"/>
                        </a:rPr>
                        <a:t>Rating</a:t>
                      </a:r>
                      <a:endParaRPr lang="en-US" sz="1600" dirty="0">
                        <a:latin typeface="Century Gothic" charset="0"/>
                        <a:ea typeface="Century Gothic" charset="0"/>
                        <a:cs typeface="Century Gothic"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Century Gothic" charset="0"/>
                          <a:ea typeface="Century Gothic" charset="0"/>
                          <a:cs typeface="Century Gothic" charset="0"/>
                        </a:rPr>
                        <a:t>Weighted </a:t>
                      </a:r>
                      <a:r>
                        <a:rPr lang="en-US" sz="1600" dirty="0" err="1" smtClean="0">
                          <a:latin typeface="Century Gothic" charset="0"/>
                          <a:ea typeface="Century Gothic" charset="0"/>
                          <a:cs typeface="Century Gothic" charset="0"/>
                        </a:rPr>
                        <a:t>freq</a:t>
                      </a:r>
                      <a:r>
                        <a:rPr lang="en-US" sz="1600" dirty="0" smtClean="0">
                          <a:latin typeface="Century Gothic" charset="0"/>
                          <a:ea typeface="Century Gothic" charset="0"/>
                          <a:cs typeface="Century Gothic" charset="0"/>
                        </a:rPr>
                        <a:t> of injury (%)</a:t>
                      </a:r>
                    </a:p>
                  </a:txBody>
                  <a:tcPr/>
                </a:tc>
              </a:tr>
              <a:tr h="483113">
                <a:tc>
                  <a:txBody>
                    <a:bodyPr/>
                    <a:lstStyle/>
                    <a:p>
                      <a:pPr algn="l" fontAlgn="b"/>
                      <a:r>
                        <a:rPr lang="en-US" sz="1600" b="0" i="0" u="none" strike="noStrike" dirty="0" smtClean="0">
                          <a:solidFill>
                            <a:schemeClr val="dk1"/>
                          </a:solidFill>
                          <a:effectLst/>
                          <a:latin typeface="Century Gothic" charset="0"/>
                          <a:ea typeface="Century Gothic" charset="0"/>
                          <a:cs typeface="Century Gothic" charset="0"/>
                        </a:rPr>
                        <a:t>Audi A3</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l" fontAlgn="b"/>
                      <a:r>
                        <a:rPr lang="en-US" sz="1600" b="0" i="0" u="none" strike="noStrike" dirty="0" smtClean="0">
                          <a:solidFill>
                            <a:srgbClr val="000000"/>
                          </a:solidFill>
                          <a:effectLst/>
                          <a:latin typeface="Century Gothic" charset="0"/>
                          <a:ea typeface="Century Gothic" charset="0"/>
                          <a:cs typeface="Century Gothic" charset="0"/>
                        </a:rPr>
                        <a:t>5-stars</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nb-NO" sz="1600" u="none" strike="noStrike" dirty="0" smtClean="0">
                          <a:effectLst/>
                          <a:latin typeface="Century Gothic" charset="0"/>
                          <a:ea typeface="Century Gothic" charset="0"/>
                          <a:cs typeface="Century Gothic" charset="0"/>
                        </a:rPr>
                        <a:t> 0 (0%)</a:t>
                      </a:r>
                      <a:endParaRPr lang="nb-NO"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r>
              <a:tr h="601355">
                <a:tc>
                  <a:txBody>
                    <a:bodyPr/>
                    <a:lstStyle/>
                    <a:p>
                      <a:pPr algn="l" fontAlgn="b"/>
                      <a:r>
                        <a:rPr lang="en-US" sz="1600" u="none" strike="noStrike" dirty="0" smtClean="0">
                          <a:effectLst/>
                          <a:latin typeface="Century Gothic" charset="0"/>
                          <a:ea typeface="Century Gothic" charset="0"/>
                          <a:cs typeface="Century Gothic" charset="0"/>
                        </a:rPr>
                        <a:t>Mercury Mariner</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l" fontAlgn="b"/>
                      <a:r>
                        <a:rPr lang="en-US" sz="1600" b="0" i="0" u="none" strike="noStrike" dirty="0" smtClean="0">
                          <a:solidFill>
                            <a:srgbClr val="000000"/>
                          </a:solidFill>
                          <a:effectLst/>
                          <a:latin typeface="Century Gothic" charset="0"/>
                          <a:ea typeface="Century Gothic" charset="0"/>
                          <a:cs typeface="Century Gothic" charset="0"/>
                        </a:rPr>
                        <a:t>3-stars</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nb-NO" sz="1600" u="none" strike="noStrike" dirty="0" smtClean="0">
                          <a:effectLst/>
                          <a:latin typeface="Century Gothic" charset="0"/>
                          <a:ea typeface="Century Gothic" charset="0"/>
                          <a:cs typeface="Century Gothic" charset="0"/>
                        </a:rPr>
                        <a:t>52.0 (3.5%)</a:t>
                      </a:r>
                      <a:endParaRPr lang="nb-NO"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r>
              <a:tr h="601355">
                <a:tc>
                  <a:txBody>
                    <a:bodyPr/>
                    <a:lstStyle/>
                    <a:p>
                      <a:pPr algn="l" fontAlgn="b"/>
                      <a:r>
                        <a:rPr lang="en-US" sz="1600" b="0" i="0" u="none" strike="noStrike" dirty="0" smtClean="0">
                          <a:solidFill>
                            <a:schemeClr val="dk1"/>
                          </a:solidFill>
                          <a:effectLst/>
                          <a:latin typeface="Century Gothic" charset="0"/>
                          <a:ea typeface="Century Gothic" charset="0"/>
                          <a:cs typeface="Century Gothic" charset="0"/>
                        </a:rPr>
                        <a:t>Ford Transit</a:t>
                      </a:r>
                      <a:r>
                        <a:rPr lang="en-US" sz="1600" b="0" i="0" u="none" strike="noStrike" baseline="0" dirty="0" smtClean="0">
                          <a:solidFill>
                            <a:schemeClr val="dk1"/>
                          </a:solidFill>
                          <a:effectLst/>
                          <a:latin typeface="Century Gothic" charset="0"/>
                          <a:ea typeface="Century Gothic" charset="0"/>
                          <a:cs typeface="Century Gothic" charset="0"/>
                        </a:rPr>
                        <a:t> Connect</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l" fontAlgn="b"/>
                      <a:r>
                        <a:rPr lang="en-US" sz="1600" b="0" i="0" u="none" strike="noStrike" dirty="0" smtClean="0">
                          <a:solidFill>
                            <a:srgbClr val="000000"/>
                          </a:solidFill>
                          <a:effectLst/>
                          <a:latin typeface="Century Gothic" charset="0"/>
                          <a:ea typeface="Century Gothic" charset="0"/>
                          <a:cs typeface="Century Gothic" charset="0"/>
                        </a:rPr>
                        <a:t>2-stars</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nb-NO" sz="1600" u="none" strike="noStrike" baseline="0" dirty="0" smtClean="0">
                          <a:effectLst/>
                          <a:latin typeface="Century Gothic" charset="0"/>
                          <a:ea typeface="Century Gothic" charset="0"/>
                          <a:cs typeface="Century Gothic" charset="0"/>
                        </a:rPr>
                        <a:t>330.2 (3.8</a:t>
                      </a:r>
                      <a:r>
                        <a:rPr lang="nb-NO" sz="1600" u="none" strike="noStrike" dirty="0" smtClean="0">
                          <a:effectLst/>
                          <a:latin typeface="Century Gothic" charset="0"/>
                          <a:ea typeface="Century Gothic" charset="0"/>
                          <a:cs typeface="Century Gothic" charset="0"/>
                        </a:rPr>
                        <a:t>%)</a:t>
                      </a:r>
                      <a:endParaRPr lang="nb-NO"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r>
              <a:tr h="601355">
                <a:tc>
                  <a:txBody>
                    <a:bodyPr/>
                    <a:lstStyle/>
                    <a:p>
                      <a:pPr algn="l" fontAlgn="b"/>
                      <a:r>
                        <a:rPr lang="en-US" sz="1600" b="0" i="0" u="none" strike="noStrike" dirty="0" smtClean="0">
                          <a:solidFill>
                            <a:schemeClr val="dk1"/>
                          </a:solidFill>
                          <a:effectLst/>
                          <a:latin typeface="Century Gothic" charset="0"/>
                          <a:ea typeface="Century Gothic" charset="0"/>
                          <a:cs typeface="Century Gothic" charset="0"/>
                        </a:rPr>
                        <a:t>Hyundai Tucson</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l" fontAlgn="b"/>
                      <a:r>
                        <a:rPr lang="en-US" sz="1600" b="0" i="0" u="none" strike="noStrike" dirty="0" smtClean="0">
                          <a:solidFill>
                            <a:srgbClr val="000000"/>
                          </a:solidFill>
                          <a:effectLst/>
                          <a:latin typeface="Century Gothic" charset="0"/>
                          <a:ea typeface="Century Gothic" charset="0"/>
                          <a:cs typeface="Century Gothic" charset="0"/>
                        </a:rPr>
                        <a:t>4-stars</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nb-NO" sz="1600" u="none" strike="noStrike" dirty="0" smtClean="0">
                          <a:effectLst/>
                          <a:latin typeface="Century Gothic" charset="0"/>
                          <a:ea typeface="Century Gothic" charset="0"/>
                          <a:cs typeface="Century Gothic" charset="0"/>
                        </a:rPr>
                        <a:t>336.5 (4.0%)</a:t>
                      </a:r>
                      <a:endParaRPr lang="nb-NO"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r>
              <a:tr h="483113">
                <a:tc>
                  <a:txBody>
                    <a:bodyPr/>
                    <a:lstStyle/>
                    <a:p>
                      <a:pPr algn="l" fontAlgn="b"/>
                      <a:r>
                        <a:rPr lang="fr-FR" sz="1600" b="0" i="0" u="none" strike="noStrike" dirty="0" smtClean="0">
                          <a:solidFill>
                            <a:schemeClr val="dk1"/>
                          </a:solidFill>
                          <a:effectLst/>
                          <a:latin typeface="Century Gothic" charset="0"/>
                          <a:ea typeface="Century Gothic" charset="0"/>
                          <a:cs typeface="Century Gothic" charset="0"/>
                        </a:rPr>
                        <a:t>Chrysler 200</a:t>
                      </a:r>
                      <a:endParaRPr lang="fr-FR"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l" fontAlgn="b"/>
                      <a:r>
                        <a:rPr lang="fr-FR" sz="1600" b="0" i="0" u="none" strike="noStrike" dirty="0" smtClean="0">
                          <a:solidFill>
                            <a:srgbClr val="000000"/>
                          </a:solidFill>
                          <a:effectLst/>
                          <a:latin typeface="Century Gothic" charset="0"/>
                          <a:ea typeface="Century Gothic" charset="0"/>
                          <a:cs typeface="Century Gothic" charset="0"/>
                        </a:rPr>
                        <a:t>5-stars</a:t>
                      </a:r>
                      <a:endParaRPr lang="fr-FR"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pt-BR" sz="1600" u="none" strike="noStrike" dirty="0" smtClean="0">
                          <a:effectLst/>
                          <a:latin typeface="Century Gothic" charset="0"/>
                          <a:ea typeface="Century Gothic" charset="0"/>
                          <a:cs typeface="Century Gothic" charset="0"/>
                        </a:rPr>
                        <a:t>58.3 (5.3%)</a:t>
                      </a:r>
                      <a:endParaRPr lang="pt-BR"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r>
              <a:tr h="601355">
                <a:tc>
                  <a:txBody>
                    <a:bodyPr/>
                    <a:lstStyle/>
                    <a:p>
                      <a:pPr algn="l" fontAlgn="b"/>
                      <a:r>
                        <a:rPr lang="en-US" sz="1600" b="0" i="0" u="none" strike="noStrike" dirty="0" smtClean="0">
                          <a:solidFill>
                            <a:srgbClr val="000000"/>
                          </a:solidFill>
                          <a:effectLst/>
                          <a:latin typeface="Century Gothic" charset="0"/>
                          <a:ea typeface="Century Gothic" charset="0"/>
                          <a:cs typeface="Century Gothic" charset="0"/>
                        </a:rPr>
                        <a:t>Mazda Tribute</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l" fontAlgn="b"/>
                      <a:r>
                        <a:rPr lang="en-US" sz="1600" b="0" i="0" u="none" strike="noStrike" dirty="0" smtClean="0">
                          <a:solidFill>
                            <a:srgbClr val="000000"/>
                          </a:solidFill>
                          <a:effectLst/>
                          <a:latin typeface="Century Gothic" charset="0"/>
                          <a:ea typeface="Century Gothic" charset="0"/>
                          <a:cs typeface="Century Gothic" charset="0"/>
                        </a:rPr>
                        <a:t>3-stars</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nb-NO" sz="1600" b="0" i="0" u="none" strike="noStrike" dirty="0" smtClean="0">
                          <a:solidFill>
                            <a:srgbClr val="000000"/>
                          </a:solidFill>
                          <a:effectLst/>
                          <a:latin typeface="Century Gothic" charset="0"/>
                          <a:ea typeface="Century Gothic" charset="0"/>
                          <a:cs typeface="Century Gothic" charset="0"/>
                        </a:rPr>
                        <a:t>79.7 (9.1%)</a:t>
                      </a:r>
                      <a:endParaRPr lang="nb-NO"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r>
              <a:tr h="601355">
                <a:tc>
                  <a:txBody>
                    <a:bodyPr/>
                    <a:lstStyle/>
                    <a:p>
                      <a:pPr algn="l" fontAlgn="b"/>
                      <a:r>
                        <a:rPr lang="en-US" sz="1600" b="0" i="0" u="none" strike="noStrike" dirty="0" smtClean="0">
                          <a:solidFill>
                            <a:srgbClr val="000000"/>
                          </a:solidFill>
                          <a:effectLst/>
                          <a:latin typeface="Century Gothic" charset="0"/>
                          <a:ea typeface="Century Gothic" charset="0"/>
                          <a:cs typeface="Century Gothic" charset="0"/>
                        </a:rPr>
                        <a:t>Jeep Compass</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l" fontAlgn="b"/>
                      <a:r>
                        <a:rPr lang="en-US" sz="1600" b="0" i="0" u="none" strike="noStrike" dirty="0" smtClean="0">
                          <a:solidFill>
                            <a:srgbClr val="000000"/>
                          </a:solidFill>
                          <a:effectLst/>
                          <a:latin typeface="Century Gothic" charset="0"/>
                          <a:ea typeface="Century Gothic" charset="0"/>
                          <a:cs typeface="Century Gothic" charset="0"/>
                        </a:rPr>
                        <a:t>3/4</a:t>
                      </a:r>
                      <a:r>
                        <a:rPr lang="en-US" sz="1600" b="0" i="0" u="none" strike="noStrike" baseline="0" dirty="0" smtClean="0">
                          <a:solidFill>
                            <a:srgbClr val="000000"/>
                          </a:solidFill>
                          <a:effectLst/>
                          <a:latin typeface="Century Gothic" charset="0"/>
                          <a:ea typeface="Century Gothic" charset="0"/>
                          <a:cs typeface="Century Gothic" charset="0"/>
                        </a:rPr>
                        <a:t>-stars</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nb-NO" sz="1600" b="0" i="0" u="none" strike="noStrike" dirty="0" smtClean="0">
                          <a:solidFill>
                            <a:srgbClr val="000000"/>
                          </a:solidFill>
                          <a:effectLst/>
                          <a:latin typeface="Century Gothic" charset="0"/>
                          <a:ea typeface="Century Gothic" charset="0"/>
                          <a:cs typeface="Century Gothic" charset="0"/>
                        </a:rPr>
                        <a:t>477.4 (9.6%)</a:t>
                      </a:r>
                      <a:endParaRPr lang="nb-NO"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r>
              <a:tr h="483113">
                <a:tc>
                  <a:txBody>
                    <a:bodyPr/>
                    <a:lstStyle/>
                    <a:p>
                      <a:pPr algn="l" fontAlgn="b"/>
                      <a:r>
                        <a:rPr lang="en-US" sz="1600" b="0" i="0" u="none" strike="noStrike" dirty="0" smtClean="0">
                          <a:solidFill>
                            <a:srgbClr val="000000"/>
                          </a:solidFill>
                          <a:effectLst/>
                          <a:latin typeface="Century Gothic" charset="0"/>
                          <a:ea typeface="Century Gothic" charset="0"/>
                          <a:cs typeface="Century Gothic" charset="0"/>
                        </a:rPr>
                        <a:t>Ford Escape</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l" fontAlgn="b"/>
                      <a:r>
                        <a:rPr lang="en-US" sz="1600" b="0" i="0" u="none" strike="noStrike" dirty="0" smtClean="0">
                          <a:solidFill>
                            <a:srgbClr val="000000"/>
                          </a:solidFill>
                          <a:effectLst/>
                          <a:latin typeface="Century Gothic" charset="0"/>
                          <a:ea typeface="Century Gothic" charset="0"/>
                          <a:cs typeface="Century Gothic" charset="0"/>
                        </a:rPr>
                        <a:t>3/4-stars</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nb-NO" sz="1600" b="0" i="0" u="none" strike="noStrike" dirty="0" smtClean="0">
                          <a:solidFill>
                            <a:srgbClr val="000000"/>
                          </a:solidFill>
                          <a:effectLst/>
                          <a:latin typeface="Century Gothic" charset="0"/>
                          <a:ea typeface="Century Gothic" charset="0"/>
                          <a:cs typeface="Century Gothic" charset="0"/>
                        </a:rPr>
                        <a:t>7203.0 (9.8%)</a:t>
                      </a:r>
                      <a:endParaRPr lang="nb-NO"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r>
              <a:tr h="601355">
                <a:tc>
                  <a:txBody>
                    <a:bodyPr/>
                    <a:lstStyle/>
                    <a:p>
                      <a:pPr algn="l" fontAlgn="b"/>
                      <a:r>
                        <a:rPr lang="en-US" sz="1600" b="0" i="0" u="none" strike="noStrike" dirty="0" smtClean="0">
                          <a:solidFill>
                            <a:srgbClr val="000000"/>
                          </a:solidFill>
                          <a:effectLst/>
                          <a:latin typeface="Century Gothic" charset="0"/>
                          <a:ea typeface="Century Gothic" charset="0"/>
                          <a:cs typeface="Century Gothic" charset="0"/>
                        </a:rPr>
                        <a:t>Toyota Scion</a:t>
                      </a:r>
                      <a:r>
                        <a:rPr lang="en-US" sz="1600" b="0" i="0" u="none" strike="noStrike" baseline="0" dirty="0" smtClean="0">
                          <a:solidFill>
                            <a:srgbClr val="000000"/>
                          </a:solidFill>
                          <a:effectLst/>
                          <a:latin typeface="Century Gothic" charset="0"/>
                          <a:ea typeface="Century Gothic" charset="0"/>
                          <a:cs typeface="Century Gothic" charset="0"/>
                        </a:rPr>
                        <a:t> </a:t>
                      </a:r>
                      <a:r>
                        <a:rPr lang="en-US" sz="1600" b="0" i="0" u="none" strike="noStrike" dirty="0" err="1" smtClean="0">
                          <a:solidFill>
                            <a:srgbClr val="000000"/>
                          </a:solidFill>
                          <a:effectLst/>
                          <a:latin typeface="Century Gothic" charset="0"/>
                          <a:ea typeface="Century Gothic" charset="0"/>
                          <a:cs typeface="Century Gothic" charset="0"/>
                        </a:rPr>
                        <a:t>tC</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l" fontAlgn="b"/>
                      <a:r>
                        <a:rPr lang="en-US" sz="1600" b="0" i="0" u="none" strike="noStrike" dirty="0" smtClean="0">
                          <a:solidFill>
                            <a:srgbClr val="000000"/>
                          </a:solidFill>
                          <a:effectLst/>
                          <a:latin typeface="Century Gothic" charset="0"/>
                          <a:ea typeface="Century Gothic" charset="0"/>
                          <a:cs typeface="Century Gothic" charset="0"/>
                        </a:rPr>
                        <a:t>4-stars</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nb-NO" sz="1600" b="0" i="0" u="none" strike="noStrike" dirty="0" smtClean="0">
                          <a:solidFill>
                            <a:srgbClr val="000000"/>
                          </a:solidFill>
                          <a:effectLst/>
                          <a:latin typeface="Century Gothic" charset="0"/>
                          <a:ea typeface="Century Gothic" charset="0"/>
                          <a:cs typeface="Century Gothic" charset="0"/>
                        </a:rPr>
                        <a:t>361.9 (10.1%)</a:t>
                      </a:r>
                      <a:endParaRPr lang="nb-NO"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r>
              <a:tr h="601355">
                <a:tc>
                  <a:txBody>
                    <a:bodyPr/>
                    <a:lstStyle/>
                    <a:p>
                      <a:pPr algn="l" fontAlgn="b"/>
                      <a:r>
                        <a:rPr lang="en-US" sz="1600" b="0" i="0" u="none" strike="noStrike" dirty="0" smtClean="0">
                          <a:solidFill>
                            <a:srgbClr val="000000"/>
                          </a:solidFill>
                          <a:effectLst/>
                          <a:latin typeface="Century Gothic" charset="0"/>
                          <a:ea typeface="Century Gothic" charset="0"/>
                          <a:cs typeface="Century Gothic" charset="0"/>
                        </a:rPr>
                        <a:t>Subaru Forester</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l" fontAlgn="b"/>
                      <a:r>
                        <a:rPr lang="en-US" sz="1600" b="0" i="0" u="none" strike="noStrike" dirty="0" smtClean="0">
                          <a:solidFill>
                            <a:srgbClr val="000000"/>
                          </a:solidFill>
                          <a:effectLst/>
                          <a:latin typeface="Century Gothic" charset="0"/>
                          <a:ea typeface="Century Gothic" charset="0"/>
                          <a:cs typeface="Century Gothic" charset="0"/>
                        </a:rPr>
                        <a:t>4/5-stars</a:t>
                      </a:r>
                      <a:endParaRPr lang="en-US"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c>
                  <a:txBody>
                    <a:bodyPr/>
                    <a:lstStyle/>
                    <a:p>
                      <a:pPr algn="r" fontAlgn="b"/>
                      <a:r>
                        <a:rPr lang="nb-NO" sz="1600" b="0" i="0" u="none" strike="noStrike" dirty="0" smtClean="0">
                          <a:solidFill>
                            <a:srgbClr val="000000"/>
                          </a:solidFill>
                          <a:effectLst/>
                          <a:latin typeface="Century Gothic" charset="0"/>
                          <a:ea typeface="Century Gothic" charset="0"/>
                          <a:cs typeface="Century Gothic" charset="0"/>
                        </a:rPr>
                        <a:t>2399.0 (13.4%)</a:t>
                      </a:r>
                      <a:endParaRPr lang="nb-NO" sz="1600" b="0" i="0" u="none" strike="noStrike" dirty="0">
                        <a:solidFill>
                          <a:srgbClr val="000000"/>
                        </a:solidFill>
                        <a:effectLst/>
                        <a:latin typeface="Century Gothic" charset="0"/>
                        <a:ea typeface="Century Gothic" charset="0"/>
                        <a:cs typeface="Century Gothic" charset="0"/>
                      </a:endParaRPr>
                    </a:p>
                  </a:txBody>
                  <a:tcPr marL="12700" marR="12700" marT="12700" marB="0" anchor="b"/>
                </a:tc>
              </a:tr>
            </a:tbl>
          </a:graphicData>
        </a:graphic>
      </p:graphicFrame>
      <p:sp>
        <p:nvSpPr>
          <p:cNvPr id="10" name="TextBox 9"/>
          <p:cNvSpPr txBox="1"/>
          <p:nvPr/>
        </p:nvSpPr>
        <p:spPr>
          <a:xfrm>
            <a:off x="256004" y="240267"/>
            <a:ext cx="4366901" cy="338554"/>
          </a:xfrm>
          <a:prstGeom prst="rect">
            <a:avLst/>
          </a:prstGeom>
          <a:noFill/>
        </p:spPr>
        <p:txBody>
          <a:bodyPr wrap="none" rtlCol="0">
            <a:spAutoFit/>
          </a:bodyPr>
          <a:lstStyle/>
          <a:p>
            <a:r>
              <a:rPr lang="en-US" sz="1600" dirty="0" smtClean="0"/>
              <a:t>10 Cars with greatest % injuries (3000-3499)</a:t>
            </a:r>
            <a:endParaRPr lang="en-US" sz="1600" dirty="0"/>
          </a:p>
        </p:txBody>
      </p:sp>
      <p:sp>
        <p:nvSpPr>
          <p:cNvPr id="11" name="TextBox 10"/>
          <p:cNvSpPr txBox="1"/>
          <p:nvPr/>
        </p:nvSpPr>
        <p:spPr>
          <a:xfrm>
            <a:off x="4947529" y="240267"/>
            <a:ext cx="4006225" cy="338554"/>
          </a:xfrm>
          <a:prstGeom prst="rect">
            <a:avLst/>
          </a:prstGeom>
          <a:solidFill>
            <a:schemeClr val="bg1"/>
          </a:solidFill>
        </p:spPr>
        <p:txBody>
          <a:bodyPr wrap="none" rtlCol="0">
            <a:spAutoFit/>
          </a:bodyPr>
          <a:lstStyle/>
          <a:p>
            <a:r>
              <a:rPr lang="en-US" sz="1600" dirty="0" smtClean="0"/>
              <a:t>10 Cars with least % injuries (3000-3499)</a:t>
            </a:r>
            <a:endParaRPr lang="en-US" sz="1600" dirty="0"/>
          </a:p>
        </p:txBody>
      </p:sp>
      <p:sp>
        <p:nvSpPr>
          <p:cNvPr id="12" name="Rounded Rectangle 11"/>
          <p:cNvSpPr/>
          <p:nvPr/>
        </p:nvSpPr>
        <p:spPr>
          <a:xfrm>
            <a:off x="121431" y="2814917"/>
            <a:ext cx="4462793" cy="717176"/>
          </a:xfrm>
          <a:prstGeom prst="roundRect">
            <a:avLst/>
          </a:prstGeom>
          <a:noFill/>
          <a:ln w="762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4770179" y="1658470"/>
            <a:ext cx="4360923" cy="1281953"/>
          </a:xfrm>
          <a:prstGeom prst="roundRect">
            <a:avLst/>
          </a:prstGeom>
          <a:noFill/>
          <a:ln w="762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4770178" y="4020072"/>
            <a:ext cx="4360923" cy="1717340"/>
          </a:xfrm>
          <a:prstGeom prst="roundRect">
            <a:avLst/>
          </a:prstGeom>
          <a:noFill/>
          <a:ln w="762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779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Results</a:t>
            </a:r>
            <a:endParaRPr lang="en-US" dirty="0"/>
          </a:p>
        </p:txBody>
      </p:sp>
      <p:pic>
        <p:nvPicPr>
          <p:cNvPr id="5" name="Picture 4"/>
          <p:cNvPicPr>
            <a:picLocks noChangeAspect="1"/>
          </p:cNvPicPr>
          <p:nvPr/>
        </p:nvPicPr>
        <p:blipFill>
          <a:blip r:embed="rId3"/>
          <a:stretch>
            <a:fillRect/>
          </a:stretch>
        </p:blipFill>
        <p:spPr>
          <a:xfrm>
            <a:off x="-5" y="2108417"/>
            <a:ext cx="9144000" cy="4577542"/>
          </a:xfrm>
          <a:prstGeom prst="rect">
            <a:avLst/>
          </a:prstGeom>
        </p:spPr>
      </p:pic>
    </p:spTree>
    <p:extLst>
      <p:ext uri="{BB962C8B-B14F-4D97-AF65-F5344CB8AC3E}">
        <p14:creationId xmlns:p14="http://schemas.microsoft.com/office/powerpoint/2010/main" val="10526266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Outline</a:t>
            </a:r>
            <a:endParaRPr lang="en-US" dirty="0"/>
          </a:p>
        </p:txBody>
      </p:sp>
      <p:sp>
        <p:nvSpPr>
          <p:cNvPr id="7" name="Content Placeholder 6"/>
          <p:cNvSpPr>
            <a:spLocks noGrp="1"/>
          </p:cNvSpPr>
          <p:nvPr>
            <p:ph idx="1"/>
          </p:nvPr>
        </p:nvSpPr>
        <p:spPr>
          <a:xfrm>
            <a:off x="457199" y="1898073"/>
            <a:ext cx="6508377" cy="4228090"/>
          </a:xfrm>
        </p:spPr>
        <p:txBody>
          <a:bodyPr>
            <a:noAutofit/>
          </a:bodyPr>
          <a:lstStyle/>
          <a:p>
            <a:r>
              <a:rPr lang="en-US" sz="3200" dirty="0" smtClean="0">
                <a:solidFill>
                  <a:srgbClr val="4BACC6"/>
                </a:solidFill>
              </a:rPr>
              <a:t>Background</a:t>
            </a:r>
          </a:p>
          <a:p>
            <a:r>
              <a:rPr lang="en-US" sz="3200" dirty="0" smtClean="0">
                <a:solidFill>
                  <a:srgbClr val="4BACC6"/>
                </a:solidFill>
              </a:rPr>
              <a:t>Methods</a:t>
            </a:r>
          </a:p>
          <a:p>
            <a:pPr lvl="1"/>
            <a:r>
              <a:rPr lang="en-US" sz="2800" dirty="0" smtClean="0">
                <a:solidFill>
                  <a:srgbClr val="4BACC6"/>
                </a:solidFill>
              </a:rPr>
              <a:t>Data sources</a:t>
            </a:r>
          </a:p>
          <a:p>
            <a:pPr lvl="1"/>
            <a:r>
              <a:rPr lang="en-US" sz="2800" dirty="0" smtClean="0">
                <a:solidFill>
                  <a:srgbClr val="4BACC6"/>
                </a:solidFill>
              </a:rPr>
              <a:t>Weighting scheme</a:t>
            </a:r>
          </a:p>
          <a:p>
            <a:pPr lvl="1"/>
            <a:r>
              <a:rPr lang="en-US" sz="2800" dirty="0" smtClean="0">
                <a:solidFill>
                  <a:srgbClr val="4BACC6"/>
                </a:solidFill>
              </a:rPr>
              <a:t>Variable definitions</a:t>
            </a:r>
          </a:p>
          <a:p>
            <a:pPr lvl="1"/>
            <a:r>
              <a:rPr lang="en-US" sz="2800" dirty="0" smtClean="0">
                <a:solidFill>
                  <a:srgbClr val="4BACC6"/>
                </a:solidFill>
              </a:rPr>
              <a:t>Model </a:t>
            </a:r>
          </a:p>
          <a:p>
            <a:r>
              <a:rPr lang="en-US" sz="3200" dirty="0" smtClean="0">
                <a:solidFill>
                  <a:schemeClr val="accent5"/>
                </a:solidFill>
              </a:rPr>
              <a:t>Results</a:t>
            </a:r>
          </a:p>
          <a:p>
            <a:r>
              <a:rPr lang="en-US" sz="3200" dirty="0" smtClean="0"/>
              <a:t>Conclusions</a:t>
            </a:r>
            <a:endParaRPr lang="en-US" sz="3200" dirty="0"/>
          </a:p>
        </p:txBody>
      </p:sp>
      <p:grpSp>
        <p:nvGrpSpPr>
          <p:cNvPr id="4" name="Group 3"/>
          <p:cNvGrpSpPr>
            <a:grpSpLocks noChangeAspect="1"/>
          </p:cNvGrpSpPr>
          <p:nvPr/>
        </p:nvGrpSpPr>
        <p:grpSpPr>
          <a:xfrm>
            <a:off x="7237258" y="2022767"/>
            <a:ext cx="1524438" cy="4601316"/>
            <a:chOff x="878021" y="386320"/>
            <a:chExt cx="1867003" cy="5635304"/>
          </a:xfrm>
        </p:grpSpPr>
        <p:grpSp>
          <p:nvGrpSpPr>
            <p:cNvPr id="5" name="Group 4"/>
            <p:cNvGrpSpPr/>
            <p:nvPr/>
          </p:nvGrpSpPr>
          <p:grpSpPr>
            <a:xfrm>
              <a:off x="878021" y="386320"/>
              <a:ext cx="1867003" cy="5635304"/>
              <a:chOff x="834478" y="364548"/>
              <a:chExt cx="1867003" cy="5635304"/>
            </a:xfrm>
          </p:grpSpPr>
          <p:sp>
            <p:nvSpPr>
              <p:cNvPr id="8" name="Oval 7"/>
              <p:cNvSpPr/>
              <p:nvPr/>
            </p:nvSpPr>
            <p:spPr>
              <a:xfrm rot="5400000" flipV="1">
                <a:off x="907855" y="2311266"/>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9" name="Picture 8"/>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834478" y="2288261"/>
                <a:ext cx="1867003" cy="1867003"/>
              </a:xfrm>
              <a:prstGeom prst="rect">
                <a:avLst/>
              </a:prstGeom>
            </p:spPr>
          </p:pic>
          <p:sp>
            <p:nvSpPr>
              <p:cNvPr id="10" name="Oval 9"/>
              <p:cNvSpPr/>
              <p:nvPr/>
            </p:nvSpPr>
            <p:spPr>
              <a:xfrm rot="5400000" flipV="1">
                <a:off x="907855" y="365138"/>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sp>
            <p:nvSpPr>
              <p:cNvPr id="11" name="Oval 10"/>
              <p:cNvSpPr/>
              <p:nvPr/>
            </p:nvSpPr>
            <p:spPr>
              <a:xfrm rot="5400000" flipV="1">
                <a:off x="907855" y="4280191"/>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2" name="Picture 11"/>
              <p:cNvPicPr>
                <a:picLocks noChangeAspect="1"/>
              </p:cNvPicPr>
              <p:nvPr/>
            </p:nvPicPr>
            <p:blipFill>
              <a:blip r:embed="rId5"/>
              <a:stretch>
                <a:fillRect/>
              </a:stretch>
            </p:blipFill>
            <p:spPr>
              <a:xfrm>
                <a:off x="1043214" y="947104"/>
                <a:ext cx="1449532" cy="555140"/>
              </a:xfrm>
              <a:prstGeom prst="rect">
                <a:avLst/>
              </a:prstGeom>
            </p:spPr>
          </p:pic>
        </p:grpSp>
        <p:pic>
          <p:nvPicPr>
            <p:cNvPr id="6" name="Picture 5"/>
            <p:cNvPicPr>
              <a:picLocks noChangeAspect="1"/>
            </p:cNvPicPr>
            <p:nvPr/>
          </p:nvPicPr>
          <p:blipFill>
            <a:blip r:embed="rId6"/>
            <a:stretch>
              <a:fillRect/>
            </a:stretch>
          </p:blipFill>
          <p:spPr>
            <a:xfrm>
              <a:off x="1151140" y="4859081"/>
              <a:ext cx="1320764" cy="604836"/>
            </a:xfrm>
            <a:prstGeom prst="rect">
              <a:avLst/>
            </a:prstGeom>
          </p:spPr>
        </p:pic>
      </p:grpSp>
    </p:spTree>
    <p:extLst>
      <p:ext uri="{BB962C8B-B14F-4D97-AF65-F5344CB8AC3E}">
        <p14:creationId xmlns:p14="http://schemas.microsoft.com/office/powerpoint/2010/main" val="7391818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Limitations</a:t>
            </a:r>
            <a:endParaRPr lang="en-US" dirty="0"/>
          </a:p>
        </p:txBody>
      </p:sp>
      <p:sp>
        <p:nvSpPr>
          <p:cNvPr id="4" name="Content Placeholder 3"/>
          <p:cNvSpPr>
            <a:spLocks noGrp="1"/>
          </p:cNvSpPr>
          <p:nvPr>
            <p:ph idx="1"/>
          </p:nvPr>
        </p:nvSpPr>
        <p:spPr>
          <a:xfrm>
            <a:off x="457199" y="1811867"/>
            <a:ext cx="6508377" cy="4453465"/>
          </a:xfrm>
        </p:spPr>
        <p:txBody>
          <a:bodyPr>
            <a:normAutofit/>
          </a:bodyPr>
          <a:lstStyle/>
          <a:p>
            <a:r>
              <a:rPr lang="en-US" dirty="0" smtClean="0"/>
              <a:t>This analysis was </a:t>
            </a:r>
            <a:r>
              <a:rPr lang="en-US" b="1" dirty="0" smtClean="0"/>
              <a:t>limited to vehicles that were in accidents </a:t>
            </a:r>
            <a:r>
              <a:rPr lang="en-US" dirty="0" smtClean="0"/>
              <a:t>– we don’t know the distribution of ratings in the general population</a:t>
            </a:r>
          </a:p>
          <a:p>
            <a:pPr lvl="1"/>
            <a:r>
              <a:rPr lang="en-US" dirty="0" smtClean="0"/>
              <a:t>It </a:t>
            </a:r>
            <a:r>
              <a:rPr lang="en-US" smtClean="0"/>
              <a:t>is possible that </a:t>
            </a:r>
            <a:r>
              <a:rPr lang="en-US" dirty="0" smtClean="0"/>
              <a:t>4 or 5 star cars are more likely to be rated than 2 or 3 star cars</a:t>
            </a:r>
          </a:p>
          <a:p>
            <a:r>
              <a:rPr lang="en-US" dirty="0" smtClean="0"/>
              <a:t>Limiting </a:t>
            </a:r>
            <a:r>
              <a:rPr lang="en-US" dirty="0"/>
              <a:t>ourselves to using ratings from 2011-2014 drastically </a:t>
            </a:r>
            <a:r>
              <a:rPr lang="en-US" b="1" dirty="0"/>
              <a:t>decreased our sample size </a:t>
            </a:r>
            <a:r>
              <a:rPr lang="en-US" dirty="0"/>
              <a:t>and limited the information about other cars involved in each </a:t>
            </a:r>
            <a:r>
              <a:rPr lang="en-US" dirty="0" smtClean="0"/>
              <a:t>accident</a:t>
            </a:r>
          </a:p>
          <a:p>
            <a:pPr lvl="1"/>
            <a:r>
              <a:rPr lang="en-US" dirty="0" smtClean="0"/>
              <a:t>We were only able to observe </a:t>
            </a:r>
            <a:r>
              <a:rPr lang="en-US" b="1" dirty="0" smtClean="0"/>
              <a:t>330 unique </a:t>
            </a:r>
            <a:r>
              <a:rPr lang="en-US" dirty="0" smtClean="0"/>
              <a:t>make/model/year combinations</a:t>
            </a:r>
          </a:p>
        </p:txBody>
      </p:sp>
      <p:grpSp>
        <p:nvGrpSpPr>
          <p:cNvPr id="18" name="Group 17"/>
          <p:cNvGrpSpPr>
            <a:grpSpLocks noChangeAspect="1"/>
          </p:cNvGrpSpPr>
          <p:nvPr/>
        </p:nvGrpSpPr>
        <p:grpSpPr>
          <a:xfrm>
            <a:off x="7237258" y="2022767"/>
            <a:ext cx="1524438" cy="4601316"/>
            <a:chOff x="878021" y="386320"/>
            <a:chExt cx="1867003" cy="5635304"/>
          </a:xfrm>
        </p:grpSpPr>
        <p:grpSp>
          <p:nvGrpSpPr>
            <p:cNvPr id="19" name="Group 18"/>
            <p:cNvGrpSpPr/>
            <p:nvPr/>
          </p:nvGrpSpPr>
          <p:grpSpPr>
            <a:xfrm>
              <a:off x="878021" y="386320"/>
              <a:ext cx="1867003" cy="5635304"/>
              <a:chOff x="834478" y="364548"/>
              <a:chExt cx="1867003" cy="5635304"/>
            </a:xfrm>
          </p:grpSpPr>
          <p:sp>
            <p:nvSpPr>
              <p:cNvPr id="21" name="Oval 20"/>
              <p:cNvSpPr/>
              <p:nvPr/>
            </p:nvSpPr>
            <p:spPr>
              <a:xfrm rot="5400000" flipV="1">
                <a:off x="907855" y="2311266"/>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22" name="Picture 21"/>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834478" y="2288261"/>
                <a:ext cx="1867003" cy="1867003"/>
              </a:xfrm>
              <a:prstGeom prst="rect">
                <a:avLst/>
              </a:prstGeom>
            </p:spPr>
          </p:pic>
          <p:sp>
            <p:nvSpPr>
              <p:cNvPr id="23" name="Oval 22"/>
              <p:cNvSpPr/>
              <p:nvPr/>
            </p:nvSpPr>
            <p:spPr>
              <a:xfrm rot="5400000" flipV="1">
                <a:off x="907855" y="365138"/>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sp>
            <p:nvSpPr>
              <p:cNvPr id="24" name="Oval 23"/>
              <p:cNvSpPr/>
              <p:nvPr/>
            </p:nvSpPr>
            <p:spPr>
              <a:xfrm rot="5400000" flipV="1">
                <a:off x="907855" y="4280191"/>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25" name="Picture 24"/>
              <p:cNvPicPr>
                <a:picLocks noChangeAspect="1"/>
              </p:cNvPicPr>
              <p:nvPr/>
            </p:nvPicPr>
            <p:blipFill>
              <a:blip r:embed="rId5"/>
              <a:stretch>
                <a:fillRect/>
              </a:stretch>
            </p:blipFill>
            <p:spPr>
              <a:xfrm>
                <a:off x="1043214" y="947104"/>
                <a:ext cx="1449532" cy="555140"/>
              </a:xfrm>
              <a:prstGeom prst="rect">
                <a:avLst/>
              </a:prstGeom>
            </p:spPr>
          </p:pic>
        </p:grpSp>
        <p:pic>
          <p:nvPicPr>
            <p:cNvPr id="20" name="Picture 19"/>
            <p:cNvPicPr>
              <a:picLocks noChangeAspect="1"/>
            </p:cNvPicPr>
            <p:nvPr/>
          </p:nvPicPr>
          <p:blipFill>
            <a:blip r:embed="rId6"/>
            <a:stretch>
              <a:fillRect/>
            </a:stretch>
          </p:blipFill>
          <p:spPr>
            <a:xfrm>
              <a:off x="1151140" y="4859081"/>
              <a:ext cx="1320764" cy="604836"/>
            </a:xfrm>
            <a:prstGeom prst="rect">
              <a:avLst/>
            </a:prstGeom>
          </p:spPr>
        </p:pic>
      </p:grpSp>
    </p:spTree>
    <p:extLst>
      <p:ext uri="{BB962C8B-B14F-4D97-AF65-F5344CB8AC3E}">
        <p14:creationId xmlns:p14="http://schemas.microsoft.com/office/powerpoint/2010/main" val="1205218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Conclusions</a:t>
            </a:r>
            <a:endParaRPr lang="en-US" dirty="0"/>
          </a:p>
        </p:txBody>
      </p:sp>
      <p:sp>
        <p:nvSpPr>
          <p:cNvPr id="4" name="Content Placeholder 3"/>
          <p:cNvSpPr>
            <a:spLocks noGrp="1"/>
          </p:cNvSpPr>
          <p:nvPr>
            <p:ph idx="1"/>
          </p:nvPr>
        </p:nvSpPr>
        <p:spPr>
          <a:xfrm>
            <a:off x="457199" y="1811867"/>
            <a:ext cx="6508377" cy="4453465"/>
          </a:xfrm>
        </p:spPr>
        <p:txBody>
          <a:bodyPr>
            <a:normAutofit/>
          </a:bodyPr>
          <a:lstStyle/>
          <a:p>
            <a:r>
              <a:rPr lang="en-US" dirty="0" smtClean="0"/>
              <a:t>We have some evidence to show that ratings contribute to whether or not passengers are injured, however this relationship is complex </a:t>
            </a:r>
          </a:p>
          <a:p>
            <a:r>
              <a:rPr lang="en-US" dirty="0"/>
              <a:t>The main predictor for whether the passenger is injured is the type of collision, followed by </a:t>
            </a:r>
            <a:r>
              <a:rPr lang="en-US" dirty="0" smtClean="0"/>
              <a:t>whether an airbag was deployed </a:t>
            </a:r>
          </a:p>
          <a:p>
            <a:r>
              <a:rPr lang="en-US" dirty="0" smtClean="0"/>
              <a:t>This proved to be an awesome learning experience</a:t>
            </a:r>
          </a:p>
          <a:p>
            <a:pPr lvl="1"/>
            <a:r>
              <a:rPr lang="en-US" dirty="0" smtClean="0"/>
              <a:t>Allowed us to integrate:</a:t>
            </a:r>
          </a:p>
          <a:p>
            <a:pPr lvl="2"/>
            <a:r>
              <a:rPr lang="en-US" dirty="0" smtClean="0"/>
              <a:t>Advance coding techniques/website scraping</a:t>
            </a:r>
          </a:p>
          <a:p>
            <a:pPr lvl="2"/>
            <a:r>
              <a:rPr lang="en-US" dirty="0" smtClean="0"/>
              <a:t>Complex survey analysis</a:t>
            </a:r>
          </a:p>
          <a:p>
            <a:pPr lvl="2"/>
            <a:r>
              <a:rPr lang="en-US" dirty="0" smtClean="0"/>
              <a:t>Statistical Inference</a:t>
            </a:r>
          </a:p>
        </p:txBody>
      </p:sp>
      <p:grpSp>
        <p:nvGrpSpPr>
          <p:cNvPr id="18" name="Group 17"/>
          <p:cNvGrpSpPr>
            <a:grpSpLocks noChangeAspect="1"/>
          </p:cNvGrpSpPr>
          <p:nvPr/>
        </p:nvGrpSpPr>
        <p:grpSpPr>
          <a:xfrm>
            <a:off x="7237258" y="2022767"/>
            <a:ext cx="1524438" cy="4601316"/>
            <a:chOff x="878021" y="386320"/>
            <a:chExt cx="1867003" cy="5635304"/>
          </a:xfrm>
        </p:grpSpPr>
        <p:grpSp>
          <p:nvGrpSpPr>
            <p:cNvPr id="19" name="Group 18"/>
            <p:cNvGrpSpPr/>
            <p:nvPr/>
          </p:nvGrpSpPr>
          <p:grpSpPr>
            <a:xfrm>
              <a:off x="878021" y="386320"/>
              <a:ext cx="1867003" cy="5635304"/>
              <a:chOff x="834478" y="364548"/>
              <a:chExt cx="1867003" cy="5635304"/>
            </a:xfrm>
          </p:grpSpPr>
          <p:sp>
            <p:nvSpPr>
              <p:cNvPr id="21" name="Oval 20"/>
              <p:cNvSpPr/>
              <p:nvPr/>
            </p:nvSpPr>
            <p:spPr>
              <a:xfrm rot="5400000" flipV="1">
                <a:off x="907855" y="2311266"/>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22" name="Picture 21"/>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834478" y="2288261"/>
                <a:ext cx="1867003" cy="1867003"/>
              </a:xfrm>
              <a:prstGeom prst="rect">
                <a:avLst/>
              </a:prstGeom>
            </p:spPr>
          </p:pic>
          <p:sp>
            <p:nvSpPr>
              <p:cNvPr id="23" name="Oval 22"/>
              <p:cNvSpPr/>
              <p:nvPr/>
            </p:nvSpPr>
            <p:spPr>
              <a:xfrm rot="5400000" flipV="1">
                <a:off x="907855" y="365138"/>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sp>
            <p:nvSpPr>
              <p:cNvPr id="24" name="Oval 23"/>
              <p:cNvSpPr/>
              <p:nvPr/>
            </p:nvSpPr>
            <p:spPr>
              <a:xfrm rot="5400000" flipV="1">
                <a:off x="907855" y="4280191"/>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25" name="Picture 24"/>
              <p:cNvPicPr>
                <a:picLocks noChangeAspect="1"/>
              </p:cNvPicPr>
              <p:nvPr/>
            </p:nvPicPr>
            <p:blipFill>
              <a:blip r:embed="rId5"/>
              <a:stretch>
                <a:fillRect/>
              </a:stretch>
            </p:blipFill>
            <p:spPr>
              <a:xfrm>
                <a:off x="1043214" y="947104"/>
                <a:ext cx="1449532" cy="555140"/>
              </a:xfrm>
              <a:prstGeom prst="rect">
                <a:avLst/>
              </a:prstGeom>
            </p:spPr>
          </p:pic>
        </p:grpSp>
        <p:pic>
          <p:nvPicPr>
            <p:cNvPr id="20" name="Picture 19"/>
            <p:cNvPicPr>
              <a:picLocks noChangeAspect="1"/>
            </p:cNvPicPr>
            <p:nvPr/>
          </p:nvPicPr>
          <p:blipFill>
            <a:blip r:embed="rId6"/>
            <a:stretch>
              <a:fillRect/>
            </a:stretch>
          </p:blipFill>
          <p:spPr>
            <a:xfrm>
              <a:off x="1151140" y="4859081"/>
              <a:ext cx="1320764" cy="604836"/>
            </a:xfrm>
            <a:prstGeom prst="rect">
              <a:avLst/>
            </a:prstGeom>
          </p:spPr>
        </p:pic>
      </p:grpSp>
    </p:spTree>
    <p:extLst>
      <p:ext uri="{BB962C8B-B14F-4D97-AF65-F5344CB8AC3E}">
        <p14:creationId xmlns:p14="http://schemas.microsoft.com/office/powerpoint/2010/main" val="4127798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Conclusions</a:t>
            </a:r>
            <a:endParaRPr lang="en-US" dirty="0"/>
          </a:p>
        </p:txBody>
      </p:sp>
      <p:sp>
        <p:nvSpPr>
          <p:cNvPr id="4" name="Content Placeholder 3"/>
          <p:cNvSpPr>
            <a:spLocks noGrp="1"/>
          </p:cNvSpPr>
          <p:nvPr>
            <p:ph idx="1"/>
          </p:nvPr>
        </p:nvSpPr>
        <p:spPr>
          <a:xfrm>
            <a:off x="457199" y="1811867"/>
            <a:ext cx="6508377" cy="4453465"/>
          </a:xfrm>
        </p:spPr>
        <p:txBody>
          <a:bodyPr>
            <a:normAutofit/>
          </a:bodyPr>
          <a:lstStyle/>
          <a:p>
            <a:pPr marL="0" indent="0">
              <a:buNone/>
            </a:pPr>
            <a:r>
              <a:rPr lang="en-US" b="1" dirty="0" smtClean="0"/>
              <a:t>Future research:</a:t>
            </a:r>
          </a:p>
          <a:p>
            <a:r>
              <a:rPr lang="en-US" dirty="0" smtClean="0"/>
              <a:t>We would have liked to have fit a multinomial model, however the data limitations did not allow this</a:t>
            </a:r>
          </a:p>
          <a:p>
            <a:r>
              <a:rPr lang="en-US" dirty="0" smtClean="0"/>
              <a:t>Perhaps as these ratings become more ubiquitous this relationship will become clearer</a:t>
            </a:r>
          </a:p>
        </p:txBody>
      </p:sp>
      <p:grpSp>
        <p:nvGrpSpPr>
          <p:cNvPr id="18" name="Group 17"/>
          <p:cNvGrpSpPr>
            <a:grpSpLocks noChangeAspect="1"/>
          </p:cNvGrpSpPr>
          <p:nvPr/>
        </p:nvGrpSpPr>
        <p:grpSpPr>
          <a:xfrm>
            <a:off x="7237258" y="2022767"/>
            <a:ext cx="1524438" cy="4601316"/>
            <a:chOff x="878021" y="386320"/>
            <a:chExt cx="1867003" cy="5635304"/>
          </a:xfrm>
        </p:grpSpPr>
        <p:grpSp>
          <p:nvGrpSpPr>
            <p:cNvPr id="19" name="Group 18"/>
            <p:cNvGrpSpPr/>
            <p:nvPr/>
          </p:nvGrpSpPr>
          <p:grpSpPr>
            <a:xfrm>
              <a:off x="878021" y="386320"/>
              <a:ext cx="1867003" cy="5635304"/>
              <a:chOff x="834478" y="364548"/>
              <a:chExt cx="1867003" cy="5635304"/>
            </a:xfrm>
          </p:grpSpPr>
          <p:sp>
            <p:nvSpPr>
              <p:cNvPr id="21" name="Oval 20"/>
              <p:cNvSpPr/>
              <p:nvPr/>
            </p:nvSpPr>
            <p:spPr>
              <a:xfrm rot="5400000" flipV="1">
                <a:off x="907855" y="2311266"/>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22" name="Picture 21"/>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834478" y="2288261"/>
                <a:ext cx="1867003" cy="1867003"/>
              </a:xfrm>
              <a:prstGeom prst="rect">
                <a:avLst/>
              </a:prstGeom>
            </p:spPr>
          </p:pic>
          <p:sp>
            <p:nvSpPr>
              <p:cNvPr id="23" name="Oval 22"/>
              <p:cNvSpPr/>
              <p:nvPr/>
            </p:nvSpPr>
            <p:spPr>
              <a:xfrm rot="5400000" flipV="1">
                <a:off x="907855" y="365138"/>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sp>
            <p:nvSpPr>
              <p:cNvPr id="24" name="Oval 23"/>
              <p:cNvSpPr/>
              <p:nvPr/>
            </p:nvSpPr>
            <p:spPr>
              <a:xfrm rot="5400000" flipV="1">
                <a:off x="907855" y="4280191"/>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25" name="Picture 24"/>
              <p:cNvPicPr>
                <a:picLocks noChangeAspect="1"/>
              </p:cNvPicPr>
              <p:nvPr/>
            </p:nvPicPr>
            <p:blipFill>
              <a:blip r:embed="rId5"/>
              <a:stretch>
                <a:fillRect/>
              </a:stretch>
            </p:blipFill>
            <p:spPr>
              <a:xfrm>
                <a:off x="1043214" y="947104"/>
                <a:ext cx="1449532" cy="555140"/>
              </a:xfrm>
              <a:prstGeom prst="rect">
                <a:avLst/>
              </a:prstGeom>
            </p:spPr>
          </p:pic>
        </p:grpSp>
        <p:pic>
          <p:nvPicPr>
            <p:cNvPr id="20" name="Picture 19"/>
            <p:cNvPicPr>
              <a:picLocks noChangeAspect="1"/>
            </p:cNvPicPr>
            <p:nvPr/>
          </p:nvPicPr>
          <p:blipFill>
            <a:blip r:embed="rId6"/>
            <a:stretch>
              <a:fillRect/>
            </a:stretch>
          </p:blipFill>
          <p:spPr>
            <a:xfrm>
              <a:off x="1151140" y="4859081"/>
              <a:ext cx="1320764" cy="604836"/>
            </a:xfrm>
            <a:prstGeom prst="rect">
              <a:avLst/>
            </a:prstGeom>
          </p:spPr>
        </p:pic>
      </p:grpSp>
    </p:spTree>
    <p:extLst>
      <p:ext uri="{BB962C8B-B14F-4D97-AF65-F5344CB8AC3E}">
        <p14:creationId xmlns:p14="http://schemas.microsoft.com/office/powerpoint/2010/main" val="19502448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Contact Information</a:t>
            </a:r>
            <a:endParaRPr lang="en-US" dirty="0"/>
          </a:p>
        </p:txBody>
      </p:sp>
      <p:sp>
        <p:nvSpPr>
          <p:cNvPr id="3" name="Content Placeholder 2"/>
          <p:cNvSpPr>
            <a:spLocks noGrp="1"/>
          </p:cNvSpPr>
          <p:nvPr>
            <p:ph idx="1"/>
          </p:nvPr>
        </p:nvSpPr>
        <p:spPr>
          <a:xfrm>
            <a:off x="457199" y="1929991"/>
            <a:ext cx="6508377" cy="3916363"/>
          </a:xfrm>
        </p:spPr>
        <p:txBody>
          <a:bodyPr>
            <a:normAutofit/>
          </a:bodyPr>
          <a:lstStyle/>
          <a:p>
            <a:r>
              <a:rPr lang="en-US" sz="3200" dirty="0" smtClean="0"/>
              <a:t>Ryan Jarrett</a:t>
            </a:r>
          </a:p>
          <a:p>
            <a:pPr marL="0" indent="0">
              <a:buNone/>
            </a:pPr>
            <a:r>
              <a:rPr lang="en-US" sz="3200" dirty="0" smtClean="0">
                <a:hlinkClick r:id="rId2"/>
              </a:rPr>
              <a:t>ryan.t.jarrett@vanderbilt.edu</a:t>
            </a:r>
            <a:endParaRPr lang="en-US" sz="3200" dirty="0" smtClean="0"/>
          </a:p>
          <a:p>
            <a:r>
              <a:rPr lang="en-US" sz="3200" dirty="0" smtClean="0"/>
              <a:t>Lucy D’Agostino McGowan</a:t>
            </a:r>
          </a:p>
          <a:p>
            <a:pPr marL="0" indent="0">
              <a:buNone/>
            </a:pPr>
            <a:r>
              <a:rPr lang="en-US" sz="3200" dirty="0" smtClean="0">
                <a:hlinkClick r:id="rId3"/>
              </a:rPr>
              <a:t>ld.mcgowan@vanderbilt.edu</a:t>
            </a:r>
            <a:endParaRPr lang="en-US" sz="3200" dirty="0" smtClean="0"/>
          </a:p>
        </p:txBody>
      </p:sp>
      <p:grpSp>
        <p:nvGrpSpPr>
          <p:cNvPr id="18" name="Group 17"/>
          <p:cNvGrpSpPr>
            <a:grpSpLocks noChangeAspect="1"/>
          </p:cNvGrpSpPr>
          <p:nvPr/>
        </p:nvGrpSpPr>
        <p:grpSpPr>
          <a:xfrm>
            <a:off x="7237258" y="2022767"/>
            <a:ext cx="1524438" cy="4601316"/>
            <a:chOff x="878021" y="386320"/>
            <a:chExt cx="1867003" cy="5635304"/>
          </a:xfrm>
        </p:grpSpPr>
        <p:grpSp>
          <p:nvGrpSpPr>
            <p:cNvPr id="19" name="Group 18"/>
            <p:cNvGrpSpPr/>
            <p:nvPr/>
          </p:nvGrpSpPr>
          <p:grpSpPr>
            <a:xfrm>
              <a:off x="878021" y="386320"/>
              <a:ext cx="1867003" cy="5635304"/>
              <a:chOff x="834478" y="364548"/>
              <a:chExt cx="1867003" cy="5635304"/>
            </a:xfrm>
          </p:grpSpPr>
          <p:sp>
            <p:nvSpPr>
              <p:cNvPr id="21" name="Oval 20"/>
              <p:cNvSpPr/>
              <p:nvPr/>
            </p:nvSpPr>
            <p:spPr>
              <a:xfrm rot="5400000" flipV="1">
                <a:off x="907855" y="2311266"/>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22" name="Picture 21"/>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834478" y="2288261"/>
                <a:ext cx="1867003" cy="1867003"/>
              </a:xfrm>
              <a:prstGeom prst="rect">
                <a:avLst/>
              </a:prstGeom>
            </p:spPr>
          </p:pic>
          <p:sp>
            <p:nvSpPr>
              <p:cNvPr id="23" name="Oval 22"/>
              <p:cNvSpPr/>
              <p:nvPr/>
            </p:nvSpPr>
            <p:spPr>
              <a:xfrm rot="5400000" flipV="1">
                <a:off x="907855" y="365138"/>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sp>
            <p:nvSpPr>
              <p:cNvPr id="24" name="Oval 23"/>
              <p:cNvSpPr/>
              <p:nvPr/>
            </p:nvSpPr>
            <p:spPr>
              <a:xfrm rot="5400000" flipV="1">
                <a:off x="907855" y="4280191"/>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25" name="Picture 24"/>
              <p:cNvPicPr>
                <a:picLocks noChangeAspect="1"/>
              </p:cNvPicPr>
              <p:nvPr/>
            </p:nvPicPr>
            <p:blipFill>
              <a:blip r:embed="rId6"/>
              <a:stretch>
                <a:fillRect/>
              </a:stretch>
            </p:blipFill>
            <p:spPr>
              <a:xfrm>
                <a:off x="1043214" y="947104"/>
                <a:ext cx="1449532" cy="555140"/>
              </a:xfrm>
              <a:prstGeom prst="rect">
                <a:avLst/>
              </a:prstGeom>
            </p:spPr>
          </p:pic>
        </p:grpSp>
        <p:pic>
          <p:nvPicPr>
            <p:cNvPr id="20" name="Picture 19"/>
            <p:cNvPicPr>
              <a:picLocks noChangeAspect="1"/>
            </p:cNvPicPr>
            <p:nvPr/>
          </p:nvPicPr>
          <p:blipFill>
            <a:blip r:embed="rId7"/>
            <a:stretch>
              <a:fillRect/>
            </a:stretch>
          </p:blipFill>
          <p:spPr>
            <a:xfrm>
              <a:off x="1151140" y="4859081"/>
              <a:ext cx="1320764" cy="604836"/>
            </a:xfrm>
            <a:prstGeom prst="rect">
              <a:avLst/>
            </a:prstGeom>
          </p:spPr>
        </p:pic>
      </p:grpSp>
    </p:spTree>
    <p:extLst>
      <p:ext uri="{BB962C8B-B14F-4D97-AF65-F5344CB8AC3E}">
        <p14:creationId xmlns:p14="http://schemas.microsoft.com/office/powerpoint/2010/main" val="15063100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Appendix</a:t>
            </a:r>
            <a:endParaRPr lang="en-US" dirty="0"/>
          </a:p>
        </p:txBody>
      </p:sp>
      <p:sp>
        <p:nvSpPr>
          <p:cNvPr id="3" name="Content Placeholder 2"/>
          <p:cNvSpPr>
            <a:spLocks noGrp="1"/>
          </p:cNvSpPr>
          <p:nvPr>
            <p:ph idx="1"/>
          </p:nvPr>
        </p:nvSpPr>
        <p:spPr>
          <a:xfrm>
            <a:off x="457199" y="1929991"/>
            <a:ext cx="6508377" cy="3916363"/>
          </a:xfrm>
        </p:spPr>
        <p:txBody>
          <a:bodyPr>
            <a:normAutofit/>
          </a:bodyPr>
          <a:lstStyle/>
          <a:p>
            <a:r>
              <a:rPr lang="en-US" sz="3200" dirty="0" smtClean="0"/>
              <a:t>Also analyzed severe injury vs. not severe injury using logistic regression</a:t>
            </a:r>
          </a:p>
        </p:txBody>
      </p:sp>
      <p:grpSp>
        <p:nvGrpSpPr>
          <p:cNvPr id="18" name="Group 17"/>
          <p:cNvGrpSpPr>
            <a:grpSpLocks noChangeAspect="1"/>
          </p:cNvGrpSpPr>
          <p:nvPr/>
        </p:nvGrpSpPr>
        <p:grpSpPr>
          <a:xfrm>
            <a:off x="7237258" y="2022767"/>
            <a:ext cx="1524438" cy="4601316"/>
            <a:chOff x="878021" y="386320"/>
            <a:chExt cx="1867003" cy="5635304"/>
          </a:xfrm>
        </p:grpSpPr>
        <p:grpSp>
          <p:nvGrpSpPr>
            <p:cNvPr id="19" name="Group 18"/>
            <p:cNvGrpSpPr/>
            <p:nvPr/>
          </p:nvGrpSpPr>
          <p:grpSpPr>
            <a:xfrm>
              <a:off x="878021" y="386320"/>
              <a:ext cx="1867003" cy="5635304"/>
              <a:chOff x="834478" y="364548"/>
              <a:chExt cx="1867003" cy="5635304"/>
            </a:xfrm>
          </p:grpSpPr>
          <p:sp>
            <p:nvSpPr>
              <p:cNvPr id="21" name="Oval 20"/>
              <p:cNvSpPr/>
              <p:nvPr/>
            </p:nvSpPr>
            <p:spPr>
              <a:xfrm rot="5400000" flipV="1">
                <a:off x="907855" y="2311266"/>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22" name="Picture 21"/>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834478" y="2288261"/>
                <a:ext cx="1867003" cy="1867003"/>
              </a:xfrm>
              <a:prstGeom prst="rect">
                <a:avLst/>
              </a:prstGeom>
            </p:spPr>
          </p:pic>
          <p:sp>
            <p:nvSpPr>
              <p:cNvPr id="23" name="Oval 22"/>
              <p:cNvSpPr/>
              <p:nvPr/>
            </p:nvSpPr>
            <p:spPr>
              <a:xfrm rot="5400000" flipV="1">
                <a:off x="907855" y="365138"/>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sp>
            <p:nvSpPr>
              <p:cNvPr id="24" name="Oval 23"/>
              <p:cNvSpPr/>
              <p:nvPr/>
            </p:nvSpPr>
            <p:spPr>
              <a:xfrm rot="5400000" flipV="1">
                <a:off x="907855" y="4280191"/>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25" name="Picture 24"/>
              <p:cNvPicPr>
                <a:picLocks noChangeAspect="1"/>
              </p:cNvPicPr>
              <p:nvPr/>
            </p:nvPicPr>
            <p:blipFill>
              <a:blip r:embed="rId4"/>
              <a:stretch>
                <a:fillRect/>
              </a:stretch>
            </p:blipFill>
            <p:spPr>
              <a:xfrm>
                <a:off x="1043214" y="947104"/>
                <a:ext cx="1449532" cy="555140"/>
              </a:xfrm>
              <a:prstGeom prst="rect">
                <a:avLst/>
              </a:prstGeom>
            </p:spPr>
          </p:pic>
        </p:grpSp>
        <p:pic>
          <p:nvPicPr>
            <p:cNvPr id="20" name="Picture 19"/>
            <p:cNvPicPr>
              <a:picLocks noChangeAspect="1"/>
            </p:cNvPicPr>
            <p:nvPr/>
          </p:nvPicPr>
          <p:blipFill>
            <a:blip r:embed="rId5"/>
            <a:stretch>
              <a:fillRect/>
            </a:stretch>
          </p:blipFill>
          <p:spPr>
            <a:xfrm>
              <a:off x="1151140" y="4859081"/>
              <a:ext cx="1320764" cy="604836"/>
            </a:xfrm>
            <a:prstGeom prst="rect">
              <a:avLst/>
            </a:prstGeom>
          </p:spPr>
        </p:pic>
      </p:grpSp>
    </p:spTree>
    <p:extLst>
      <p:ext uri="{BB962C8B-B14F-4D97-AF65-F5344CB8AC3E}">
        <p14:creationId xmlns:p14="http://schemas.microsoft.com/office/powerpoint/2010/main" val="20108199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Results</a:t>
            </a:r>
            <a:endParaRPr lang="en-US" dirty="0"/>
          </a:p>
        </p:txBody>
      </p:sp>
      <p:pic>
        <p:nvPicPr>
          <p:cNvPr id="6" name="Picture 5"/>
          <p:cNvPicPr>
            <a:picLocks noChangeAspect="1"/>
          </p:cNvPicPr>
          <p:nvPr/>
        </p:nvPicPr>
        <p:blipFill>
          <a:blip r:embed="rId3"/>
          <a:stretch>
            <a:fillRect/>
          </a:stretch>
        </p:blipFill>
        <p:spPr>
          <a:xfrm>
            <a:off x="0" y="2028637"/>
            <a:ext cx="9144000" cy="4593668"/>
          </a:xfrm>
          <a:prstGeom prst="rect">
            <a:avLst/>
          </a:prstGeom>
        </p:spPr>
      </p:pic>
    </p:spTree>
    <p:extLst>
      <p:ext uri="{BB962C8B-B14F-4D97-AF65-F5344CB8AC3E}">
        <p14:creationId xmlns:p14="http://schemas.microsoft.com/office/powerpoint/2010/main" val="17150786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Results</a:t>
            </a:r>
            <a:endParaRPr lang="en-US" dirty="0"/>
          </a:p>
        </p:txBody>
      </p:sp>
      <p:pic>
        <p:nvPicPr>
          <p:cNvPr id="3" name="Picture 2"/>
          <p:cNvPicPr>
            <a:picLocks noChangeAspect="1"/>
          </p:cNvPicPr>
          <p:nvPr/>
        </p:nvPicPr>
        <p:blipFill>
          <a:blip r:embed="rId3"/>
          <a:stretch>
            <a:fillRect/>
          </a:stretch>
        </p:blipFill>
        <p:spPr>
          <a:xfrm>
            <a:off x="0" y="2068441"/>
            <a:ext cx="9144000" cy="4621636"/>
          </a:xfrm>
          <a:prstGeom prst="rect">
            <a:avLst/>
          </a:prstGeom>
        </p:spPr>
      </p:pic>
    </p:spTree>
    <p:extLst>
      <p:ext uri="{BB962C8B-B14F-4D97-AF65-F5344CB8AC3E}">
        <p14:creationId xmlns:p14="http://schemas.microsoft.com/office/powerpoint/2010/main" val="19985250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Background</a:t>
            </a:r>
            <a:endParaRPr lang="en-US" dirty="0"/>
          </a:p>
        </p:txBody>
      </p:sp>
      <p:sp>
        <p:nvSpPr>
          <p:cNvPr id="5" name="Content Placeholder 4"/>
          <p:cNvSpPr>
            <a:spLocks noGrp="1"/>
          </p:cNvSpPr>
          <p:nvPr>
            <p:ph idx="1"/>
          </p:nvPr>
        </p:nvSpPr>
        <p:spPr>
          <a:xfrm>
            <a:off x="457199" y="2119747"/>
            <a:ext cx="8120744" cy="2707079"/>
          </a:xfrm>
        </p:spPr>
        <p:txBody>
          <a:bodyPr>
            <a:normAutofit/>
          </a:bodyPr>
          <a:lstStyle/>
          <a:p>
            <a:pPr marL="0" indent="0">
              <a:buNone/>
            </a:pPr>
            <a:r>
              <a:rPr lang="en-US" sz="2800" b="1" dirty="0" smtClean="0">
                <a:solidFill>
                  <a:srgbClr val="1F497D"/>
                </a:solidFill>
              </a:rPr>
              <a:t>Purpose</a:t>
            </a:r>
            <a:r>
              <a:rPr lang="en-US" sz="2800" dirty="0" smtClean="0">
                <a:solidFill>
                  <a:srgbClr val="1F497D"/>
                </a:solidFill>
              </a:rPr>
              <a:t>: to assess the relationship between cars' safety ratings, as reported by the NHTSA on a 5-star scale, and the maximum injury severity observed for individuals in these cars. </a:t>
            </a:r>
          </a:p>
        </p:txBody>
      </p:sp>
      <p:grpSp>
        <p:nvGrpSpPr>
          <p:cNvPr id="6" name="Group 5"/>
          <p:cNvGrpSpPr/>
          <p:nvPr/>
        </p:nvGrpSpPr>
        <p:grpSpPr>
          <a:xfrm>
            <a:off x="1813322" y="4615542"/>
            <a:ext cx="5517357" cy="1645920"/>
            <a:chOff x="1529508" y="4615542"/>
            <a:chExt cx="5517357" cy="1645920"/>
          </a:xfrm>
        </p:grpSpPr>
        <p:sp>
          <p:nvSpPr>
            <p:cNvPr id="23" name="Oval 22"/>
            <p:cNvSpPr/>
            <p:nvPr/>
          </p:nvSpPr>
          <p:spPr>
            <a:xfrm rot="5400000" flipV="1">
              <a:off x="5400945" y="4615542"/>
              <a:ext cx="1645920" cy="16459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sp>
          <p:nvSpPr>
            <p:cNvPr id="17" name="Oval 16"/>
            <p:cNvSpPr/>
            <p:nvPr/>
          </p:nvSpPr>
          <p:spPr>
            <a:xfrm rot="5400000" flipV="1">
              <a:off x="1529508" y="4615542"/>
              <a:ext cx="1645920" cy="16459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8" name="Picture 17"/>
            <p:cNvPicPr>
              <a:picLocks noChangeAspect="1"/>
            </p:cNvPicPr>
            <p:nvPr/>
          </p:nvPicPr>
          <p:blipFill>
            <a:blip r:embed="rId3"/>
            <a:stretch>
              <a:fillRect/>
            </a:stretch>
          </p:blipFill>
          <p:spPr>
            <a:xfrm>
              <a:off x="5550693" y="5180677"/>
              <a:ext cx="1346424" cy="515651"/>
            </a:xfrm>
            <a:prstGeom prst="rect">
              <a:avLst/>
            </a:prstGeom>
          </p:spPr>
        </p:pic>
        <p:pic>
          <p:nvPicPr>
            <p:cNvPr id="3" name="Picture 2"/>
            <p:cNvPicPr>
              <a:picLocks noChangeAspect="1"/>
            </p:cNvPicPr>
            <p:nvPr/>
          </p:nvPicPr>
          <p:blipFill>
            <a:blip r:embed="rId4"/>
            <a:stretch>
              <a:fillRect/>
            </a:stretch>
          </p:blipFill>
          <p:spPr>
            <a:xfrm>
              <a:off x="1692086" y="5136084"/>
              <a:ext cx="1320764" cy="604836"/>
            </a:xfrm>
            <a:prstGeom prst="rect">
              <a:avLst/>
            </a:prstGeom>
          </p:spPr>
        </p:pic>
        <p:sp>
          <p:nvSpPr>
            <p:cNvPr id="4" name="Striped Right Arrow 3"/>
            <p:cNvSpPr/>
            <p:nvPr/>
          </p:nvSpPr>
          <p:spPr>
            <a:xfrm>
              <a:off x="3561800" y="5038107"/>
              <a:ext cx="1502229" cy="763973"/>
            </a:xfrm>
            <a:prstGeom prst="stripedRight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09759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Background</a:t>
            </a:r>
            <a:endParaRPr lang="en-US" dirty="0"/>
          </a:p>
        </p:txBody>
      </p:sp>
      <p:sp>
        <p:nvSpPr>
          <p:cNvPr id="4" name="Content Placeholder 3"/>
          <p:cNvSpPr>
            <a:spLocks noGrp="1"/>
          </p:cNvSpPr>
          <p:nvPr>
            <p:ph idx="1"/>
          </p:nvPr>
        </p:nvSpPr>
        <p:spPr/>
        <p:txBody>
          <a:bodyPr/>
          <a:lstStyle/>
          <a:p>
            <a:pPr fontAlgn="base"/>
            <a:r>
              <a:rPr lang="en-US" dirty="0"/>
              <a:t>Each year millions of new cars are sold in the US. </a:t>
            </a:r>
          </a:p>
          <a:p>
            <a:pPr fontAlgn="base"/>
            <a:r>
              <a:rPr lang="en-US" b="1" dirty="0" smtClean="0"/>
              <a:t>65</a:t>
            </a:r>
            <a:r>
              <a:rPr lang="en-US" b="1" dirty="0"/>
              <a:t>% </a:t>
            </a:r>
            <a:r>
              <a:rPr lang="en-US" b="1" dirty="0" smtClean="0"/>
              <a:t>of new car consumers </a:t>
            </a:r>
            <a:r>
              <a:rPr lang="en-US" dirty="0" smtClean="0"/>
              <a:t>report </a:t>
            </a:r>
            <a:r>
              <a:rPr lang="en-US" dirty="0"/>
              <a:t>that safety was their primary concern </a:t>
            </a:r>
            <a:r>
              <a:rPr lang="en-US" dirty="0" smtClean="0"/>
              <a:t>(Consumer </a:t>
            </a:r>
            <a:r>
              <a:rPr lang="en-US" dirty="0"/>
              <a:t>National Reports Research </a:t>
            </a:r>
            <a:r>
              <a:rPr lang="en-US" dirty="0" smtClean="0"/>
              <a:t>Center, 2012)</a:t>
            </a:r>
            <a:endParaRPr lang="en-US" dirty="0"/>
          </a:p>
          <a:p>
            <a:endParaRPr lang="en-US" dirty="0"/>
          </a:p>
        </p:txBody>
      </p:sp>
      <p:grpSp>
        <p:nvGrpSpPr>
          <p:cNvPr id="5" name="Group 4"/>
          <p:cNvGrpSpPr>
            <a:grpSpLocks noChangeAspect="1"/>
          </p:cNvGrpSpPr>
          <p:nvPr/>
        </p:nvGrpSpPr>
        <p:grpSpPr>
          <a:xfrm>
            <a:off x="7237258" y="2022767"/>
            <a:ext cx="1524438" cy="4601316"/>
            <a:chOff x="878021" y="386320"/>
            <a:chExt cx="1867003" cy="5635304"/>
          </a:xfrm>
        </p:grpSpPr>
        <p:grpSp>
          <p:nvGrpSpPr>
            <p:cNvPr id="6" name="Group 5"/>
            <p:cNvGrpSpPr/>
            <p:nvPr/>
          </p:nvGrpSpPr>
          <p:grpSpPr>
            <a:xfrm>
              <a:off x="878021" y="386320"/>
              <a:ext cx="1867003" cy="5635304"/>
              <a:chOff x="834478" y="364548"/>
              <a:chExt cx="1867003" cy="5635304"/>
            </a:xfrm>
          </p:grpSpPr>
          <p:sp>
            <p:nvSpPr>
              <p:cNvPr id="8" name="Oval 7"/>
              <p:cNvSpPr/>
              <p:nvPr/>
            </p:nvSpPr>
            <p:spPr>
              <a:xfrm rot="5400000" flipV="1">
                <a:off x="907855" y="2311266"/>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9" name="Picture 8"/>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834478" y="2288261"/>
                <a:ext cx="1867003" cy="1867003"/>
              </a:xfrm>
              <a:prstGeom prst="rect">
                <a:avLst/>
              </a:prstGeom>
            </p:spPr>
          </p:pic>
          <p:sp>
            <p:nvSpPr>
              <p:cNvPr id="10" name="Oval 9"/>
              <p:cNvSpPr/>
              <p:nvPr/>
            </p:nvSpPr>
            <p:spPr>
              <a:xfrm rot="5400000" flipV="1">
                <a:off x="907855" y="365138"/>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sp>
            <p:nvSpPr>
              <p:cNvPr id="11" name="Oval 10"/>
              <p:cNvSpPr/>
              <p:nvPr/>
            </p:nvSpPr>
            <p:spPr>
              <a:xfrm rot="5400000" flipV="1">
                <a:off x="907855" y="4280191"/>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2" name="Picture 11"/>
              <p:cNvPicPr>
                <a:picLocks noChangeAspect="1"/>
              </p:cNvPicPr>
              <p:nvPr/>
            </p:nvPicPr>
            <p:blipFill>
              <a:blip r:embed="rId5"/>
              <a:stretch>
                <a:fillRect/>
              </a:stretch>
            </p:blipFill>
            <p:spPr>
              <a:xfrm>
                <a:off x="1043214" y="947104"/>
                <a:ext cx="1449532" cy="555140"/>
              </a:xfrm>
              <a:prstGeom prst="rect">
                <a:avLst/>
              </a:prstGeom>
            </p:spPr>
          </p:pic>
        </p:grpSp>
        <p:pic>
          <p:nvPicPr>
            <p:cNvPr id="7" name="Picture 6"/>
            <p:cNvPicPr>
              <a:picLocks noChangeAspect="1"/>
            </p:cNvPicPr>
            <p:nvPr/>
          </p:nvPicPr>
          <p:blipFill>
            <a:blip r:embed="rId6"/>
            <a:stretch>
              <a:fillRect/>
            </a:stretch>
          </p:blipFill>
          <p:spPr>
            <a:xfrm>
              <a:off x="1151140" y="4859081"/>
              <a:ext cx="1320764" cy="604836"/>
            </a:xfrm>
            <a:prstGeom prst="rect">
              <a:avLst/>
            </a:prstGeom>
          </p:spPr>
        </p:pic>
      </p:grpSp>
    </p:spTree>
    <p:extLst>
      <p:ext uri="{BB962C8B-B14F-4D97-AF65-F5344CB8AC3E}">
        <p14:creationId xmlns:p14="http://schemas.microsoft.com/office/powerpoint/2010/main" val="38257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57297" y="1915992"/>
            <a:ext cx="5997388" cy="834736"/>
          </a:xfrm>
        </p:spPr>
        <p:txBody>
          <a:bodyPr>
            <a:normAutofit/>
          </a:bodyPr>
          <a:lstStyle/>
          <a:p>
            <a:pPr marL="0" indent="0">
              <a:buNone/>
            </a:pPr>
            <a:r>
              <a:rPr lang="en-US" b="1" dirty="0">
                <a:solidFill>
                  <a:srgbClr val="1F497D"/>
                </a:solidFill>
              </a:rPr>
              <a:t>National Highway Traffic Safety </a:t>
            </a:r>
            <a:r>
              <a:rPr lang="en-US" b="1" dirty="0" smtClean="0">
                <a:solidFill>
                  <a:srgbClr val="1F497D"/>
                </a:solidFill>
              </a:rPr>
              <a:t>Administration</a:t>
            </a:r>
            <a:endParaRPr lang="en-US" dirty="0">
              <a:solidFill>
                <a:srgbClr val="1F497D"/>
              </a:solidFill>
            </a:endParaRPr>
          </a:p>
        </p:txBody>
      </p:sp>
      <p:pic>
        <p:nvPicPr>
          <p:cNvPr id="3" name="Picture 2"/>
          <p:cNvPicPr>
            <a:picLocks noChangeAspect="1"/>
          </p:cNvPicPr>
          <p:nvPr/>
        </p:nvPicPr>
        <p:blipFill rotWithShape="1">
          <a:blip r:embed="rId3"/>
          <a:srcRect t="-5603" b="21669"/>
          <a:stretch/>
        </p:blipFill>
        <p:spPr>
          <a:xfrm>
            <a:off x="1812791" y="2206693"/>
            <a:ext cx="5486400" cy="2608752"/>
          </a:xfrm>
          <a:prstGeom prst="rect">
            <a:avLst/>
          </a:prstGeom>
        </p:spPr>
      </p:pic>
      <p:sp>
        <p:nvSpPr>
          <p:cNvPr id="20" name="Title 1"/>
          <p:cNvSpPr>
            <a:spLocks noGrp="1"/>
          </p:cNvSpPr>
          <p:nvPr>
            <p:ph type="title"/>
          </p:nvPr>
        </p:nvSpPr>
        <p:spPr>
          <a:xfrm>
            <a:off x="457199" y="342900"/>
            <a:ext cx="6508377" cy="1143000"/>
          </a:xfrm>
        </p:spPr>
        <p:txBody>
          <a:bodyPr/>
          <a:lstStyle/>
          <a:p>
            <a:r>
              <a:rPr lang="en-US" dirty="0" smtClean="0"/>
              <a:t>Background – Safety Ratings</a:t>
            </a:r>
            <a:endParaRPr lang="en-US" dirty="0"/>
          </a:p>
        </p:txBody>
      </p:sp>
    </p:spTree>
    <p:extLst>
      <p:ext uri="{BB962C8B-B14F-4D97-AF65-F5344CB8AC3E}">
        <p14:creationId xmlns:p14="http://schemas.microsoft.com/office/powerpoint/2010/main" val="13140437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lnSpcReduction="10000"/>
          </a:bodyPr>
          <a:lstStyle/>
          <a:p>
            <a:r>
              <a:rPr lang="en-US" dirty="0"/>
              <a:t>Safety tests are conducted by the </a:t>
            </a:r>
            <a:r>
              <a:rPr lang="en-US" dirty="0" smtClean="0"/>
              <a:t>NHTSA </a:t>
            </a:r>
            <a:r>
              <a:rPr lang="en-US" dirty="0"/>
              <a:t>on a subset of cars each year </a:t>
            </a:r>
            <a:endParaRPr lang="en-US" dirty="0" smtClean="0"/>
          </a:p>
          <a:p>
            <a:r>
              <a:rPr lang="en-US" dirty="0" smtClean="0"/>
              <a:t>Tests are conducted </a:t>
            </a:r>
            <a:r>
              <a:rPr lang="en-US" dirty="0"/>
              <a:t>under highly controlled circumstances with test dummies in the driver and front passenger seats </a:t>
            </a:r>
            <a:endParaRPr lang="en-US" dirty="0" smtClean="0"/>
          </a:p>
          <a:p>
            <a:pPr lvl="1"/>
            <a:r>
              <a:rPr lang="en-US" dirty="0" smtClean="0"/>
              <a:t>frontal </a:t>
            </a:r>
            <a:r>
              <a:rPr lang="en-US" dirty="0"/>
              <a:t>collision at 35 </a:t>
            </a:r>
            <a:r>
              <a:rPr lang="en-US" dirty="0" smtClean="0"/>
              <a:t>mph</a:t>
            </a:r>
          </a:p>
          <a:p>
            <a:pPr lvl="1"/>
            <a:r>
              <a:rPr lang="en-US" dirty="0" smtClean="0"/>
              <a:t>side </a:t>
            </a:r>
            <a:r>
              <a:rPr lang="en-US" dirty="0"/>
              <a:t>collision at 38.5 </a:t>
            </a:r>
            <a:r>
              <a:rPr lang="en-US" dirty="0" smtClean="0"/>
              <a:t>mph</a:t>
            </a:r>
          </a:p>
          <a:p>
            <a:r>
              <a:rPr lang="en-US" dirty="0" smtClean="0"/>
              <a:t>Each </a:t>
            </a:r>
            <a:r>
              <a:rPr lang="en-US" dirty="0"/>
              <a:t>car model tested subsequently receives (among others) an overall rating out of 5 stars. </a:t>
            </a:r>
            <a:endParaRPr lang="en-US" dirty="0" smtClean="0"/>
          </a:p>
          <a:p>
            <a:r>
              <a:rPr lang="en-US" dirty="0" smtClean="0"/>
              <a:t>Safety ratings are only comparable </a:t>
            </a:r>
            <a:r>
              <a:rPr lang="en-US" b="1" dirty="0" smtClean="0"/>
              <a:t>within weight class</a:t>
            </a:r>
            <a:endParaRPr lang="en-US" b="1" dirty="0"/>
          </a:p>
        </p:txBody>
      </p:sp>
      <p:sp>
        <p:nvSpPr>
          <p:cNvPr id="8" name="Title 1"/>
          <p:cNvSpPr txBox="1">
            <a:spLocks/>
          </p:cNvSpPr>
          <p:nvPr/>
        </p:nvSpPr>
        <p:spPr>
          <a:xfrm>
            <a:off x="457199" y="342900"/>
            <a:ext cx="6508377" cy="1143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600" kern="1200">
                <a:solidFill>
                  <a:schemeClr val="accent1"/>
                </a:solidFill>
                <a:latin typeface="+mj-lt"/>
                <a:ea typeface="+mj-ea"/>
                <a:cs typeface="+mj-cs"/>
              </a:defRPr>
            </a:lvl1pPr>
          </a:lstStyle>
          <a:p>
            <a:r>
              <a:rPr lang="en-US" dirty="0" smtClean="0"/>
              <a:t>Background - Safety Ratings</a:t>
            </a:r>
            <a:endParaRPr lang="en-US" dirty="0"/>
          </a:p>
        </p:txBody>
      </p:sp>
      <p:grpSp>
        <p:nvGrpSpPr>
          <p:cNvPr id="10" name="Group 9"/>
          <p:cNvGrpSpPr>
            <a:grpSpLocks noChangeAspect="1"/>
          </p:cNvGrpSpPr>
          <p:nvPr/>
        </p:nvGrpSpPr>
        <p:grpSpPr>
          <a:xfrm>
            <a:off x="7237258" y="2022767"/>
            <a:ext cx="1524438" cy="4601316"/>
            <a:chOff x="878021" y="386320"/>
            <a:chExt cx="1867003" cy="5635304"/>
          </a:xfrm>
        </p:grpSpPr>
        <p:grpSp>
          <p:nvGrpSpPr>
            <p:cNvPr id="11" name="Group 10"/>
            <p:cNvGrpSpPr/>
            <p:nvPr/>
          </p:nvGrpSpPr>
          <p:grpSpPr>
            <a:xfrm>
              <a:off x="878021" y="386320"/>
              <a:ext cx="1867003" cy="5635304"/>
              <a:chOff x="834478" y="364548"/>
              <a:chExt cx="1867003" cy="5635304"/>
            </a:xfrm>
          </p:grpSpPr>
          <p:sp>
            <p:nvSpPr>
              <p:cNvPr id="13" name="Oval 12"/>
              <p:cNvSpPr/>
              <p:nvPr/>
            </p:nvSpPr>
            <p:spPr>
              <a:xfrm rot="5400000" flipV="1">
                <a:off x="907855" y="2311266"/>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4" name="Picture 13"/>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834478" y="2288261"/>
                <a:ext cx="1867003" cy="1867003"/>
              </a:xfrm>
              <a:prstGeom prst="rect">
                <a:avLst/>
              </a:prstGeom>
            </p:spPr>
          </p:pic>
          <p:sp>
            <p:nvSpPr>
              <p:cNvPr id="15" name="Oval 14"/>
              <p:cNvSpPr/>
              <p:nvPr/>
            </p:nvSpPr>
            <p:spPr>
              <a:xfrm rot="5400000" flipV="1">
                <a:off x="907855" y="365138"/>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sp>
            <p:nvSpPr>
              <p:cNvPr id="16" name="Oval 15"/>
              <p:cNvSpPr/>
              <p:nvPr/>
            </p:nvSpPr>
            <p:spPr>
              <a:xfrm rot="5400000" flipV="1">
                <a:off x="907855" y="4280191"/>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7" name="Picture 16"/>
              <p:cNvPicPr>
                <a:picLocks noChangeAspect="1"/>
              </p:cNvPicPr>
              <p:nvPr/>
            </p:nvPicPr>
            <p:blipFill>
              <a:blip r:embed="rId5"/>
              <a:stretch>
                <a:fillRect/>
              </a:stretch>
            </p:blipFill>
            <p:spPr>
              <a:xfrm>
                <a:off x="1043214" y="947104"/>
                <a:ext cx="1449532" cy="555140"/>
              </a:xfrm>
              <a:prstGeom prst="rect">
                <a:avLst/>
              </a:prstGeom>
            </p:spPr>
          </p:pic>
        </p:grpSp>
        <p:pic>
          <p:nvPicPr>
            <p:cNvPr id="12" name="Picture 11"/>
            <p:cNvPicPr>
              <a:picLocks noChangeAspect="1"/>
            </p:cNvPicPr>
            <p:nvPr/>
          </p:nvPicPr>
          <p:blipFill>
            <a:blip r:embed="rId6"/>
            <a:stretch>
              <a:fillRect/>
            </a:stretch>
          </p:blipFill>
          <p:spPr>
            <a:xfrm>
              <a:off x="1151140" y="4859081"/>
              <a:ext cx="1320764" cy="604836"/>
            </a:xfrm>
            <a:prstGeom prst="rect">
              <a:avLst/>
            </a:prstGeom>
          </p:spPr>
        </p:pic>
      </p:grpSp>
    </p:spTree>
    <p:extLst>
      <p:ext uri="{BB962C8B-B14F-4D97-AF65-F5344CB8AC3E}">
        <p14:creationId xmlns:p14="http://schemas.microsoft.com/office/powerpoint/2010/main" val="152036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Background</a:t>
            </a:r>
            <a:endParaRPr lang="en-US" dirty="0"/>
          </a:p>
        </p:txBody>
      </p:sp>
      <p:sp>
        <p:nvSpPr>
          <p:cNvPr id="3" name="Content Placeholder 2"/>
          <p:cNvSpPr>
            <a:spLocks noGrp="1"/>
          </p:cNvSpPr>
          <p:nvPr>
            <p:ph idx="1"/>
          </p:nvPr>
        </p:nvSpPr>
        <p:spPr>
          <a:xfrm>
            <a:off x="1175656" y="2405742"/>
            <a:ext cx="6508377" cy="3916363"/>
          </a:xfrm>
        </p:spPr>
        <p:txBody>
          <a:bodyPr/>
          <a:lstStyle/>
          <a:p>
            <a:pPr marL="0" indent="0">
              <a:buNone/>
            </a:pPr>
            <a:r>
              <a:rPr lang="en-US" sz="3600" dirty="0"/>
              <a:t>We are interested in evaluating how effective these ratings are in preventing passenger </a:t>
            </a:r>
            <a:r>
              <a:rPr lang="en-US" sz="3600" dirty="0" smtClean="0"/>
              <a:t>injury in </a:t>
            </a:r>
            <a:r>
              <a:rPr lang="en-US" sz="3600" dirty="0"/>
              <a:t>real world crashes.</a:t>
            </a:r>
            <a:endParaRPr lang="en-US" dirty="0"/>
          </a:p>
        </p:txBody>
      </p:sp>
      <p:cxnSp>
        <p:nvCxnSpPr>
          <p:cNvPr id="5" name="Straight Connector 4"/>
          <p:cNvCxnSpPr/>
          <p:nvPr/>
        </p:nvCxnSpPr>
        <p:spPr>
          <a:xfrm>
            <a:off x="955964" y="2433452"/>
            <a:ext cx="0" cy="2789713"/>
          </a:xfrm>
          <a:prstGeom prst="line">
            <a:avLst/>
          </a:prstGeom>
          <a:ln w="76200">
            <a:solidFill>
              <a:srgbClr val="4BACC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02414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Outline</a:t>
            </a:r>
            <a:endParaRPr lang="en-US" dirty="0"/>
          </a:p>
        </p:txBody>
      </p:sp>
      <p:sp>
        <p:nvSpPr>
          <p:cNvPr id="7" name="Content Placeholder 6"/>
          <p:cNvSpPr>
            <a:spLocks noGrp="1"/>
          </p:cNvSpPr>
          <p:nvPr>
            <p:ph idx="1"/>
          </p:nvPr>
        </p:nvSpPr>
        <p:spPr>
          <a:xfrm>
            <a:off x="457199" y="1898073"/>
            <a:ext cx="6508377" cy="4228090"/>
          </a:xfrm>
        </p:spPr>
        <p:txBody>
          <a:bodyPr>
            <a:noAutofit/>
          </a:bodyPr>
          <a:lstStyle/>
          <a:p>
            <a:r>
              <a:rPr lang="en-US" sz="3200" dirty="0" smtClean="0">
                <a:solidFill>
                  <a:srgbClr val="4BACC6"/>
                </a:solidFill>
              </a:rPr>
              <a:t>Background</a:t>
            </a:r>
          </a:p>
          <a:p>
            <a:r>
              <a:rPr lang="en-US" sz="3200" dirty="0" smtClean="0"/>
              <a:t>Methods</a:t>
            </a:r>
          </a:p>
          <a:p>
            <a:pPr lvl="1"/>
            <a:r>
              <a:rPr lang="en-US" sz="2800" dirty="0" smtClean="0"/>
              <a:t>Data sources</a:t>
            </a:r>
          </a:p>
          <a:p>
            <a:pPr lvl="1"/>
            <a:r>
              <a:rPr lang="en-US" sz="2800" dirty="0" smtClean="0"/>
              <a:t>Weighting scheme</a:t>
            </a:r>
          </a:p>
          <a:p>
            <a:pPr lvl="1"/>
            <a:r>
              <a:rPr lang="en-US" sz="2800" dirty="0" smtClean="0"/>
              <a:t>Variable definitions</a:t>
            </a:r>
          </a:p>
          <a:p>
            <a:pPr lvl="1"/>
            <a:r>
              <a:rPr lang="en-US" sz="2800" dirty="0" smtClean="0"/>
              <a:t>Model </a:t>
            </a:r>
          </a:p>
          <a:p>
            <a:r>
              <a:rPr lang="en-US" sz="3200" dirty="0" smtClean="0">
                <a:solidFill>
                  <a:srgbClr val="4BACC6"/>
                </a:solidFill>
              </a:rPr>
              <a:t>Results</a:t>
            </a:r>
          </a:p>
          <a:p>
            <a:r>
              <a:rPr lang="en-US" sz="3200" dirty="0" smtClean="0">
                <a:solidFill>
                  <a:srgbClr val="4BACC6"/>
                </a:solidFill>
              </a:rPr>
              <a:t>Conclusions</a:t>
            </a:r>
            <a:endParaRPr lang="en-US" sz="3200" dirty="0">
              <a:solidFill>
                <a:srgbClr val="4BACC6"/>
              </a:solidFill>
            </a:endParaRPr>
          </a:p>
        </p:txBody>
      </p:sp>
      <p:grpSp>
        <p:nvGrpSpPr>
          <p:cNvPr id="4" name="Group 3"/>
          <p:cNvGrpSpPr>
            <a:grpSpLocks noChangeAspect="1"/>
          </p:cNvGrpSpPr>
          <p:nvPr/>
        </p:nvGrpSpPr>
        <p:grpSpPr>
          <a:xfrm>
            <a:off x="7237258" y="2022767"/>
            <a:ext cx="1524438" cy="4601316"/>
            <a:chOff x="878021" y="386320"/>
            <a:chExt cx="1867003" cy="5635304"/>
          </a:xfrm>
        </p:grpSpPr>
        <p:grpSp>
          <p:nvGrpSpPr>
            <p:cNvPr id="5" name="Group 4"/>
            <p:cNvGrpSpPr/>
            <p:nvPr/>
          </p:nvGrpSpPr>
          <p:grpSpPr>
            <a:xfrm>
              <a:off x="878021" y="386320"/>
              <a:ext cx="1867003" cy="5635304"/>
              <a:chOff x="834478" y="364548"/>
              <a:chExt cx="1867003" cy="5635304"/>
            </a:xfrm>
          </p:grpSpPr>
          <p:sp>
            <p:nvSpPr>
              <p:cNvPr id="8" name="Oval 7"/>
              <p:cNvSpPr/>
              <p:nvPr/>
            </p:nvSpPr>
            <p:spPr>
              <a:xfrm rot="5400000" flipV="1">
                <a:off x="907855" y="2311266"/>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9" name="Picture 8"/>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834478" y="2288261"/>
                <a:ext cx="1867003" cy="1867003"/>
              </a:xfrm>
              <a:prstGeom prst="rect">
                <a:avLst/>
              </a:prstGeom>
            </p:spPr>
          </p:pic>
          <p:sp>
            <p:nvSpPr>
              <p:cNvPr id="10" name="Oval 9"/>
              <p:cNvSpPr/>
              <p:nvPr/>
            </p:nvSpPr>
            <p:spPr>
              <a:xfrm rot="5400000" flipV="1">
                <a:off x="907855" y="365138"/>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sp>
            <p:nvSpPr>
              <p:cNvPr id="11" name="Oval 10"/>
              <p:cNvSpPr/>
              <p:nvPr/>
            </p:nvSpPr>
            <p:spPr>
              <a:xfrm rot="5400000" flipV="1">
                <a:off x="907855" y="4280191"/>
                <a:ext cx="1720251" cy="1719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Impact" panose="020B0806030902050204" pitchFamily="34" charset="0"/>
                </a:endParaRPr>
              </a:p>
            </p:txBody>
          </p:sp>
          <p:pic>
            <p:nvPicPr>
              <p:cNvPr id="12" name="Picture 11"/>
              <p:cNvPicPr>
                <a:picLocks noChangeAspect="1"/>
              </p:cNvPicPr>
              <p:nvPr/>
            </p:nvPicPr>
            <p:blipFill>
              <a:blip r:embed="rId5"/>
              <a:stretch>
                <a:fillRect/>
              </a:stretch>
            </p:blipFill>
            <p:spPr>
              <a:xfrm>
                <a:off x="1043214" y="947104"/>
                <a:ext cx="1449532" cy="555140"/>
              </a:xfrm>
              <a:prstGeom prst="rect">
                <a:avLst/>
              </a:prstGeom>
            </p:spPr>
          </p:pic>
        </p:grpSp>
        <p:pic>
          <p:nvPicPr>
            <p:cNvPr id="6" name="Picture 5"/>
            <p:cNvPicPr>
              <a:picLocks noChangeAspect="1"/>
            </p:cNvPicPr>
            <p:nvPr/>
          </p:nvPicPr>
          <p:blipFill>
            <a:blip r:embed="rId6"/>
            <a:stretch>
              <a:fillRect/>
            </a:stretch>
          </p:blipFill>
          <p:spPr>
            <a:xfrm>
              <a:off x="1151140" y="4859081"/>
              <a:ext cx="1320764" cy="604836"/>
            </a:xfrm>
            <a:prstGeom prst="rect">
              <a:avLst/>
            </a:prstGeom>
          </p:spPr>
        </p:pic>
      </p:grpSp>
    </p:spTree>
    <p:extLst>
      <p:ext uri="{BB962C8B-B14F-4D97-AF65-F5344CB8AC3E}">
        <p14:creationId xmlns:p14="http://schemas.microsoft.com/office/powerpoint/2010/main" val="594956444"/>
      </p:ext>
    </p:extLst>
  </p:cSld>
  <p:clrMapOvr>
    <a:masterClrMapping/>
  </p:clrMapOvr>
  <p:timing>
    <p:tnLst>
      <p:par>
        <p:cTn id="1" dur="indefinite" restart="never" nodeType="tmRoot"/>
      </p:par>
    </p:tnLst>
  </p:timing>
</p:sld>
</file>

<file path=ppt/theme/theme1.xml><?xml version="1.0" encoding="utf-8"?>
<a:theme xmlns:a="http://schemas.openxmlformats.org/drawingml/2006/main" name="Plaza">
  <a:themeElements>
    <a:clrScheme name="Custom 1 1">
      <a:dk1>
        <a:sysClr val="windowText" lastClr="000000"/>
      </a:dk1>
      <a:lt1>
        <a:sysClr val="window" lastClr="FFFFFF"/>
      </a:lt1>
      <a:dk2>
        <a:srgbClr val="1F497D"/>
      </a:dk2>
      <a:lt2>
        <a:srgbClr val="EEECE1"/>
      </a:lt2>
      <a:accent1>
        <a:srgbClr val="54CE80"/>
      </a:accent1>
      <a:accent2>
        <a:srgbClr val="C11242"/>
      </a:accent2>
      <a:accent3>
        <a:srgbClr val="D2E2E3"/>
      </a:accent3>
      <a:accent4>
        <a:srgbClr val="B2CFCF"/>
      </a:accent4>
      <a:accent5>
        <a:srgbClr val="4BACC6"/>
      </a:accent5>
      <a:accent6>
        <a:srgbClr val="F79646"/>
      </a:accent6>
      <a:hlink>
        <a:srgbClr val="C55774"/>
      </a:hlink>
      <a:folHlink>
        <a:srgbClr val="54CE80"/>
      </a:folHlink>
    </a:clrScheme>
    <a:fontScheme name="Plaza">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Plaza.thmx</Template>
  <TotalTime>21614</TotalTime>
  <Words>2051</Words>
  <Application>Microsoft Macintosh PowerPoint</Application>
  <PresentationFormat>On-screen Show (4:3)</PresentationFormat>
  <Paragraphs>381</Paragraphs>
  <Slides>39</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Calibri</vt:lpstr>
      <vt:lpstr>Cambria Math</vt:lpstr>
      <vt:lpstr>Century Gothic</vt:lpstr>
      <vt:lpstr>Courier New</vt:lpstr>
      <vt:lpstr>Impact</vt:lpstr>
      <vt:lpstr>Wingdings</vt:lpstr>
      <vt:lpstr>Wingdings 2</vt:lpstr>
      <vt:lpstr>Plaza</vt:lpstr>
      <vt:lpstr>Assessing the Association Between Accident Injury Severity and NCAP Car Safety Ratings</vt:lpstr>
      <vt:lpstr>Outline</vt:lpstr>
      <vt:lpstr>Outline</vt:lpstr>
      <vt:lpstr>Background</vt:lpstr>
      <vt:lpstr>Background</vt:lpstr>
      <vt:lpstr>Background – Safety Ratings</vt:lpstr>
      <vt:lpstr>PowerPoint Presentation</vt:lpstr>
      <vt:lpstr>Background</vt:lpstr>
      <vt:lpstr>Outline</vt:lpstr>
      <vt:lpstr>Methods – Data Sources</vt:lpstr>
      <vt:lpstr>PowerPoint Presentation</vt:lpstr>
      <vt:lpstr>Methods – Weighting Scheme</vt:lpstr>
      <vt:lpstr>Methods – Weighting Scheme</vt:lpstr>
      <vt:lpstr>Methods – Weighting Scheme</vt:lpstr>
      <vt:lpstr>Methods – Design</vt:lpstr>
      <vt:lpstr>Methods – Design</vt:lpstr>
      <vt:lpstr>Methods – Variable Definitions</vt:lpstr>
      <vt:lpstr>Methods – Variable Definitions</vt:lpstr>
      <vt:lpstr>Methods – Variable Definitions</vt:lpstr>
      <vt:lpstr>Methods – Variable Definitions</vt:lpstr>
      <vt:lpstr>Methods – Variable Definitions</vt:lpstr>
      <vt:lpstr>Methods – Model</vt:lpstr>
      <vt:lpstr>Outline</vt:lpstr>
      <vt:lpstr>Results</vt:lpstr>
      <vt:lpstr>Results</vt:lpstr>
      <vt:lpstr>Results</vt:lpstr>
      <vt:lpstr>Results</vt:lpstr>
      <vt:lpstr>Results</vt:lpstr>
      <vt:lpstr>Results</vt:lpstr>
      <vt:lpstr>PowerPoint Presentation</vt:lpstr>
      <vt:lpstr>Results</vt:lpstr>
      <vt:lpstr>Outline</vt:lpstr>
      <vt:lpstr>Limitations</vt:lpstr>
      <vt:lpstr>Conclusions</vt:lpstr>
      <vt:lpstr>Conclusions</vt:lpstr>
      <vt:lpstr>Contact Information</vt:lpstr>
      <vt:lpstr>Appendix</vt:lpstr>
      <vt:lpstr>Results</vt:lpstr>
      <vt:lpstr>Results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Census Tract-Level Disparities: Examining Food Swamps and Food Deserts </dc:title>
  <dc:creator>Lucy D'Agostino McGowan</dc:creator>
  <cp:lastModifiedBy>Lucy McGowan</cp:lastModifiedBy>
  <cp:revision>88</cp:revision>
  <dcterms:created xsi:type="dcterms:W3CDTF">2015-08-10T00:03:11Z</dcterms:created>
  <dcterms:modified xsi:type="dcterms:W3CDTF">2016-08-05T22:18:00Z</dcterms:modified>
</cp:coreProperties>
</file>